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0" r:id="rId4"/>
  </p:sldMasterIdLst>
  <p:notesMasterIdLst>
    <p:notesMasterId r:id="rId7"/>
  </p:notesMasterIdLst>
  <p:handoutMasterIdLst>
    <p:handoutMasterId r:id="rId8"/>
  </p:handoutMasterIdLst>
  <p:sldIdLst>
    <p:sldId id="260" r:id="rId5"/>
    <p:sldId id="259" r:id="rId6"/>
  </p:sldIdLst>
  <p:sldSz cx="9906000" cy="6858000" type="A4"/>
  <p:notesSz cx="6858000" cy="9144000"/>
  <p:embeddedFontLst>
    <p:embeddedFont>
      <p:font typeface="Arial Rounded MT Bold" panose="020F0704030504030204" pitchFamily="34" charset="0"/>
      <p:regular r:id="rId9"/>
    </p:embeddedFont>
    <p:embeddedFont>
      <p:font typeface="United Curriculum" panose="020B0604020202020204" charset="0"/>
      <p:regular r:id="rId1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E94E9D-CFCE-C166-F4B7-06218FBC7616}" name="Elizabeth Lupton" initials="EL" userId="S::Elizabeth.Lupton@unitedlearning.org.uk::f1d8bff2-aebb-46ae-b972-0f228aff2aaf" providerId="AD"/>
  <p188:author id="{C833E4BA-E012-CD07-1FD3-0F30CCFF34BF}" name="Charlie Cutler" initials="CC" userId="S::Charlie.Cutler@unitedlearning.org.uk::c5b094de-3707-4aae-994d-70175e9a1467" providerId="AD"/>
  <p188:author id="{6F1D0AED-1E33-5B43-CA73-96135BBBCD4A}" name="Jessica Quinn" initials="JQ" userId="S::Jessica.Quinn@unitedlearning.org.uk::8a95f2e1-9608-4c55-8128-be797539c75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75E"/>
    <a:srgbClr val="9ACFEA"/>
    <a:srgbClr val="D4C9C6"/>
    <a:srgbClr val="745E58"/>
    <a:srgbClr val="CC9900"/>
    <a:srgbClr val="FFE8D1"/>
    <a:srgbClr val="2C4B6F"/>
    <a:srgbClr val="7FAED8"/>
    <a:srgbClr val="BFE3EF"/>
    <a:srgbClr val="BFBB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B61A0E-FB7D-6AAD-E34F-65882C418CF3}" v="32" dt="2025-11-14T11:21:10.3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384" y="-78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font" Target="fonts/font1.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 Parkes" userId="S::lauren.parkes_timbertreeacademy.org.uk#ext#@corngreavesprimary.org.uk::914dc557-5cec-4d69-b9a5-4696ace1577f" providerId="AD" clId="Web-{4AB61A0E-FB7D-6AAD-E34F-65882C418CF3}"/>
    <pc:docChg chg="modSld">
      <pc:chgData name="L Parkes" userId="S::lauren.parkes_timbertreeacademy.org.uk#ext#@corngreavesprimary.org.uk::914dc557-5cec-4d69-b9a5-4696ace1577f" providerId="AD" clId="Web-{4AB61A0E-FB7D-6AAD-E34F-65882C418CF3}" dt="2025-11-14T11:21:10.342" v="29"/>
      <pc:docMkLst>
        <pc:docMk/>
      </pc:docMkLst>
      <pc:sldChg chg="modSp">
        <pc:chgData name="L Parkes" userId="S::lauren.parkes_timbertreeacademy.org.uk#ext#@corngreavesprimary.org.uk::914dc557-5cec-4d69-b9a5-4696ace1577f" providerId="AD" clId="Web-{4AB61A0E-FB7D-6AAD-E34F-65882C418CF3}" dt="2025-11-14T11:21:10.342" v="29"/>
        <pc:sldMkLst>
          <pc:docMk/>
          <pc:sldMk cId="949235514" sldId="260"/>
        </pc:sldMkLst>
        <pc:graphicFrameChg chg="mod modGraphic">
          <ac:chgData name="L Parkes" userId="S::lauren.parkes_timbertreeacademy.org.uk#ext#@corngreavesprimary.org.uk::914dc557-5cec-4d69-b9a5-4696ace1577f" providerId="AD" clId="Web-{4AB61A0E-FB7D-6AAD-E34F-65882C418CF3}" dt="2025-11-14T11:21:10.342" v="29"/>
          <ac:graphicFrameMkLst>
            <pc:docMk/>
            <pc:sldMk cId="949235514" sldId="260"/>
            <ac:graphicFrameMk id="6" creationId="{15699A6A-65B4-4D7F-811E-20C732772F09}"/>
          </ac:graphicFrameMkLst>
        </pc:graphicFrameChg>
      </pc:sldChg>
    </pc:docChg>
  </pc:docChgLst>
  <pc:docChgLst>
    <pc:chgData name="L Parkes" userId="S::lauren.parkes_timbertreeacademy.org.uk#ext#@corngreavesprimary.org.uk::914dc557-5cec-4d69-b9a5-4696ace1577f" providerId="AD" clId="Web-{B0383AFA-B246-25E6-CB2B-FCF9916CBA0D}"/>
    <pc:docChg chg="modSld">
      <pc:chgData name="L Parkes" userId="S::lauren.parkes_timbertreeacademy.org.uk#ext#@corngreavesprimary.org.uk::914dc557-5cec-4d69-b9a5-4696ace1577f" providerId="AD" clId="Web-{B0383AFA-B246-25E6-CB2B-FCF9916CBA0D}" dt="2025-10-31T15:03:47.635" v="15"/>
      <pc:docMkLst>
        <pc:docMk/>
      </pc:docMkLst>
      <pc:sldChg chg="addSp delSp modSp">
        <pc:chgData name="L Parkes" userId="S::lauren.parkes_timbertreeacademy.org.uk#ext#@corngreavesprimary.org.uk::914dc557-5cec-4d69-b9a5-4696ace1577f" providerId="AD" clId="Web-{B0383AFA-B246-25E6-CB2B-FCF9916CBA0D}" dt="2025-10-31T15:03:47.635" v="15"/>
        <pc:sldMkLst>
          <pc:docMk/>
          <pc:sldMk cId="1082134938" sldId="259"/>
        </pc:sldMkLst>
        <pc:spChg chg="mod">
          <ac:chgData name="L Parkes" userId="S::lauren.parkes_timbertreeacademy.org.uk#ext#@corngreavesprimary.org.uk::914dc557-5cec-4d69-b9a5-4696ace1577f" providerId="AD" clId="Web-{B0383AFA-B246-25E6-CB2B-FCF9916CBA0D}" dt="2025-10-31T15:03:45.448" v="13" actId="20577"/>
          <ac:spMkLst>
            <pc:docMk/>
            <pc:sldMk cId="1082134938" sldId="259"/>
            <ac:spMk id="4" creationId="{81D8BF41-C70B-495F-9E1F-A9FB4CDC6FAB}"/>
          </ac:spMkLst>
        </pc:spChg>
        <pc:picChg chg="add">
          <ac:chgData name="L Parkes" userId="S::lauren.parkes_timbertreeacademy.org.uk#ext#@corngreavesprimary.org.uk::914dc557-5cec-4d69-b9a5-4696ace1577f" providerId="AD" clId="Web-{B0383AFA-B246-25E6-CB2B-FCF9916CBA0D}" dt="2025-10-31T15:03:47.635" v="15"/>
          <ac:picMkLst>
            <pc:docMk/>
            <pc:sldMk cId="1082134938" sldId="259"/>
            <ac:picMk id="7" creationId="{E930B242-711F-44D1-B486-FF93AF96D18B}"/>
          </ac:picMkLst>
        </pc:picChg>
      </pc:sldChg>
      <pc:sldChg chg="modSp">
        <pc:chgData name="L Parkes" userId="S::lauren.parkes_timbertreeacademy.org.uk#ext#@corngreavesprimary.org.uk::914dc557-5cec-4d69-b9a5-4696ace1577f" providerId="AD" clId="Web-{B0383AFA-B246-25E6-CB2B-FCF9916CBA0D}" dt="2025-10-31T15:03:36.135" v="5" actId="1076"/>
        <pc:sldMkLst>
          <pc:docMk/>
          <pc:sldMk cId="949235514" sldId="260"/>
        </pc:sldMkLst>
        <pc:picChg chg="mod">
          <ac:chgData name="L Parkes" userId="S::lauren.parkes_timbertreeacademy.org.uk#ext#@corngreavesprimary.org.uk::914dc557-5cec-4d69-b9a5-4696ace1577f" providerId="AD" clId="Web-{B0383AFA-B246-25E6-CB2B-FCF9916CBA0D}" dt="2025-10-31T15:03:36.135" v="5" actId="1076"/>
          <ac:picMkLst>
            <pc:docMk/>
            <pc:sldMk cId="949235514" sldId="260"/>
            <ac:picMk id="1036" creationId="{E8EFC903-1105-C307-1537-57034B8AF56F}"/>
          </ac:picMkLst>
        </pc:picChg>
      </pc:sldChg>
    </pc:docChg>
  </pc:docChgLst>
  <pc:docChgLst>
    <pc:chgData name="L Parkes" userId="S::lauren.parkes_timbertreeacademy.org.uk#ext#@corngreavesprimary.org.uk::914dc557-5cec-4d69-b9a5-4696ace1577f" providerId="AD" clId="Web-{C5AB7692-B025-F702-A9B9-A7EECD0B507E}"/>
    <pc:docChg chg="modSld">
      <pc:chgData name="L Parkes" userId="S::lauren.parkes_timbertreeacademy.org.uk#ext#@corngreavesprimary.org.uk::914dc557-5cec-4d69-b9a5-4696ace1577f" providerId="AD" clId="Web-{C5AB7692-B025-F702-A9B9-A7EECD0B507E}" dt="2025-11-05T10:11:22.344" v="30"/>
      <pc:docMkLst>
        <pc:docMk/>
      </pc:docMkLst>
      <pc:sldChg chg="modSp">
        <pc:chgData name="L Parkes" userId="S::lauren.parkes_timbertreeacademy.org.uk#ext#@corngreavesprimary.org.uk::914dc557-5cec-4d69-b9a5-4696ace1577f" providerId="AD" clId="Web-{C5AB7692-B025-F702-A9B9-A7EECD0B507E}" dt="2025-11-05T10:11:02.656" v="24"/>
        <pc:sldMkLst>
          <pc:docMk/>
          <pc:sldMk cId="1082134938" sldId="259"/>
        </pc:sldMkLst>
        <pc:graphicFrameChg chg="mod modGraphic">
          <ac:chgData name="L Parkes" userId="S::lauren.parkes_timbertreeacademy.org.uk#ext#@corngreavesprimary.org.uk::914dc557-5cec-4d69-b9a5-4696ace1577f" providerId="AD" clId="Web-{C5AB7692-B025-F702-A9B9-A7EECD0B507E}" dt="2025-11-05T10:10:33.155" v="16"/>
          <ac:graphicFrameMkLst>
            <pc:docMk/>
            <pc:sldMk cId="1082134938" sldId="259"/>
            <ac:graphicFrameMk id="6" creationId="{15699A6A-65B4-4D7F-811E-20C732772F09}"/>
          </ac:graphicFrameMkLst>
        </pc:graphicFrameChg>
        <pc:picChg chg="mod modCrop">
          <ac:chgData name="L Parkes" userId="S::lauren.parkes_timbertreeacademy.org.uk#ext#@corngreavesprimary.org.uk::914dc557-5cec-4d69-b9a5-4696ace1577f" providerId="AD" clId="Web-{C5AB7692-B025-F702-A9B9-A7EECD0B507E}" dt="2025-11-05T10:11:02.656" v="24"/>
          <ac:picMkLst>
            <pc:docMk/>
            <pc:sldMk cId="1082134938" sldId="259"/>
            <ac:picMk id="7" creationId="{E930B242-711F-44D1-B486-FF93AF96D18B}"/>
          </ac:picMkLst>
        </pc:picChg>
      </pc:sldChg>
      <pc:sldChg chg="modSp">
        <pc:chgData name="L Parkes" userId="S::lauren.parkes_timbertreeacademy.org.uk#ext#@corngreavesprimary.org.uk::914dc557-5cec-4d69-b9a5-4696ace1577f" providerId="AD" clId="Web-{C5AB7692-B025-F702-A9B9-A7EECD0B507E}" dt="2025-11-05T10:11:22.344" v="30"/>
        <pc:sldMkLst>
          <pc:docMk/>
          <pc:sldMk cId="949235514" sldId="260"/>
        </pc:sldMkLst>
        <pc:graphicFrameChg chg="mod modGraphic">
          <ac:chgData name="L Parkes" userId="S::lauren.parkes_timbertreeacademy.org.uk#ext#@corngreavesprimary.org.uk::914dc557-5cec-4d69-b9a5-4696ace1577f" providerId="AD" clId="Web-{C5AB7692-B025-F702-A9B9-A7EECD0B507E}" dt="2025-11-05T10:10:20.108" v="6"/>
          <ac:graphicFrameMkLst>
            <pc:docMk/>
            <pc:sldMk cId="949235514" sldId="260"/>
            <ac:graphicFrameMk id="6" creationId="{15699A6A-65B4-4D7F-811E-20C732772F09}"/>
          </ac:graphicFrameMkLst>
        </pc:graphicFrameChg>
        <pc:picChg chg="mod modCrop">
          <ac:chgData name="L Parkes" userId="S::lauren.parkes_timbertreeacademy.org.uk#ext#@corngreavesprimary.org.uk::914dc557-5cec-4d69-b9a5-4696ace1577f" providerId="AD" clId="Web-{C5AB7692-B025-F702-A9B9-A7EECD0B507E}" dt="2025-11-05T10:11:22.344" v="30"/>
          <ac:picMkLst>
            <pc:docMk/>
            <pc:sldMk cId="949235514" sldId="260"/>
            <ac:picMk id="1036" creationId="{E8EFC903-1105-C307-1537-57034B8AF56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14/11/2025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14/11/2025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2CF7F3D-A76E-462C-91BC-6AD2B2EFE72A}" type="slidenum">
              <a:rPr lang="en-GB" smtClean="0"/>
              <a:t>1</a:t>
            </a:fld>
            <a:endParaRPr lang="en-GB"/>
          </a:p>
        </p:txBody>
      </p:sp>
    </p:spTree>
    <p:extLst>
      <p:ext uri="{BB962C8B-B14F-4D97-AF65-F5344CB8AC3E}">
        <p14:creationId xmlns:p14="http://schemas.microsoft.com/office/powerpoint/2010/main" val="3513233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16B567-11FF-1C89-44EC-26710636A637}"/>
              </a:ext>
            </a:extLst>
          </p:cNvPr>
          <p:cNvGrpSpPr/>
          <p:nvPr userDrawn="1"/>
        </p:nvGrpSpPr>
        <p:grpSpPr>
          <a:xfrm>
            <a:off x="8575639" y="48954"/>
            <a:ext cx="928650" cy="783194"/>
            <a:chOff x="5725297" y="44835"/>
            <a:chExt cx="928650" cy="783194"/>
          </a:xfrm>
        </p:grpSpPr>
        <p:sp>
          <p:nvSpPr>
            <p:cNvPr id="3" name="Trapezoid 2">
              <a:extLst>
                <a:ext uri="{FF2B5EF4-FFF2-40B4-BE49-F238E27FC236}">
                  <a16:creationId xmlns:a16="http://schemas.microsoft.com/office/drawing/2014/main" id="{7088AAB2-5652-568B-8CAB-400DF6650268}"/>
                </a:ext>
              </a:extLst>
            </p:cNvPr>
            <p:cNvSpPr/>
            <p:nvPr userDrawn="1"/>
          </p:nvSpPr>
          <p:spPr>
            <a:xfrm>
              <a:off x="5725297" y="44835"/>
              <a:ext cx="928650" cy="783194"/>
            </a:xfrm>
            <a:prstGeom prst="trapezoid">
              <a:avLst>
                <a:gd name="adj" fmla="val 6949"/>
              </a:avLst>
            </a:prstGeom>
            <a:solidFill>
              <a:srgbClr val="E6E6E6"/>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CB9BAE8E-A2FD-29F0-7FBF-750B8D04E0C4}"/>
                </a:ext>
              </a:extLst>
            </p:cNvPr>
            <p:cNvSpPr/>
            <p:nvPr/>
          </p:nvSpPr>
          <p:spPr>
            <a:xfrm>
              <a:off x="5840016" y="86825"/>
              <a:ext cx="699212" cy="699214"/>
            </a:xfrm>
            <a:prstGeom prst="ellipse">
              <a:avLst/>
            </a:prstGeom>
            <a:solidFill>
              <a:srgbClr val="FFFFFF"/>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EF"/>
                </a:solidFill>
                <a:effectLst/>
                <a:uLnTx/>
                <a:uFillTx/>
                <a:latin typeface="Calibri" panose="020F0502020204030204"/>
                <a:ea typeface="+mn-ea"/>
                <a:cs typeface="+mn-cs"/>
              </a:endParaRPr>
            </a:p>
          </p:txBody>
        </p:sp>
      </p:grpSp>
      <p:sp>
        <p:nvSpPr>
          <p:cNvPr id="5" name="Rectangle 2">
            <a:extLst>
              <a:ext uri="{FF2B5EF4-FFF2-40B4-BE49-F238E27FC236}">
                <a16:creationId xmlns:a16="http://schemas.microsoft.com/office/drawing/2014/main" id="{50863EAF-42E2-A246-678B-8BD1B6B3F0EC}"/>
              </a:ext>
            </a:extLst>
          </p:cNvPr>
          <p:cNvSpPr/>
          <p:nvPr userDrawn="1"/>
        </p:nvSpPr>
        <p:spPr>
          <a:xfrm>
            <a:off x="54057" y="175630"/>
            <a:ext cx="8133979" cy="650018"/>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4730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4730" y="0"/>
                </a:lnTo>
                <a:lnTo>
                  <a:pt x="6901416" y="866547"/>
                </a:lnTo>
                <a:lnTo>
                  <a:pt x="0" y="866547"/>
                </a:lnTo>
                <a:lnTo>
                  <a:pt x="0" y="0"/>
                </a:lnTo>
                <a:close/>
              </a:path>
            </a:pathLst>
          </a:custGeom>
          <a:solidFill>
            <a:schemeClr val="bg2"/>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800">
              <a:latin typeface="United Curriculum" pitchFamily="2" charset="0"/>
            </a:endParaRPr>
          </a:p>
        </p:txBody>
      </p:sp>
    </p:spTree>
    <p:extLst>
      <p:ext uri="{BB962C8B-B14F-4D97-AF65-F5344CB8AC3E}">
        <p14:creationId xmlns:p14="http://schemas.microsoft.com/office/powerpoint/2010/main" val="780400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F92058-8AAF-4ECA-9A9A-D3F6257BE0A9}"/>
              </a:ext>
            </a:extLst>
          </p:cNvPr>
          <p:cNvSpPr/>
          <p:nvPr userDrawn="1"/>
        </p:nvSpPr>
        <p:spPr>
          <a:xfrm>
            <a:off x="49939" y="50141"/>
            <a:ext cx="9806122" cy="6528212"/>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United Curriculum" pitchFamily="2" charset="0"/>
            </a:endParaRPr>
          </a:p>
        </p:txBody>
      </p:sp>
      <p:grpSp>
        <p:nvGrpSpPr>
          <p:cNvPr id="24" name="Group 23">
            <a:extLst>
              <a:ext uri="{FF2B5EF4-FFF2-40B4-BE49-F238E27FC236}">
                <a16:creationId xmlns:a16="http://schemas.microsoft.com/office/drawing/2014/main" id="{72984C4A-A5D2-4617-843C-1F63552727CE}"/>
              </a:ext>
            </a:extLst>
          </p:cNvPr>
          <p:cNvGrpSpPr/>
          <p:nvPr userDrawn="1"/>
        </p:nvGrpSpPr>
        <p:grpSpPr>
          <a:xfrm>
            <a:off x="-735408" y="6217602"/>
            <a:ext cx="1555380" cy="1321435"/>
            <a:chOff x="-735408" y="6217602"/>
            <a:chExt cx="1555380" cy="1321435"/>
          </a:xfrm>
        </p:grpSpPr>
        <p:sp>
          <p:nvSpPr>
            <p:cNvPr id="16" name="Arc 15">
              <a:extLst>
                <a:ext uri="{FF2B5EF4-FFF2-40B4-BE49-F238E27FC236}">
                  <a16:creationId xmlns:a16="http://schemas.microsoft.com/office/drawing/2014/main" id="{01182683-9D42-42D0-9602-36D469B9729E}"/>
                </a:ext>
              </a:extLst>
            </p:cNvPr>
            <p:cNvSpPr/>
            <p:nvPr userDrawn="1"/>
          </p:nvSpPr>
          <p:spPr>
            <a:xfrm>
              <a:off x="-735408" y="6217602"/>
              <a:ext cx="1555380" cy="1321435"/>
            </a:xfrm>
            <a:prstGeom prst="arc">
              <a:avLst>
                <a:gd name="adj1" fmla="val 16252508"/>
                <a:gd name="adj2" fmla="val 20226505"/>
              </a:avLst>
            </a:prstGeom>
            <a:solidFill>
              <a:schemeClr val="bg1"/>
            </a:solidFill>
            <a:ln w="19050">
              <a:solidFill>
                <a:schemeClr val="tx2"/>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endParaRPr lang="en-GB" sz="1800">
                <a:latin typeface="United Curriculum" pitchFamily="2" charset="0"/>
              </a:endParaRPr>
            </a:p>
          </p:txBody>
        </p:sp>
        <p:sp>
          <p:nvSpPr>
            <p:cNvPr id="23" name="Rectangle 22">
              <a:extLst>
                <a:ext uri="{FF2B5EF4-FFF2-40B4-BE49-F238E27FC236}">
                  <a16:creationId xmlns:a16="http://schemas.microsoft.com/office/drawing/2014/main" id="{9FE93BA2-1701-400C-9A06-E03063623C2F}"/>
                </a:ext>
              </a:extLst>
            </p:cNvPr>
            <p:cNvSpPr/>
            <p:nvPr userDrawn="1"/>
          </p:nvSpPr>
          <p:spPr>
            <a:xfrm>
              <a:off x="6125" y="6227445"/>
              <a:ext cx="45719" cy="876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United Curriculum" pitchFamily="2" charset="0"/>
              </a:endParaRPr>
            </a:p>
          </p:txBody>
        </p:sp>
      </p:grpSp>
      <p:pic>
        <p:nvPicPr>
          <p:cNvPr id="21" name="Picture 20" descr="Shape&#10;&#10;Description automatically generated with medium confidence">
            <a:extLst>
              <a:ext uri="{FF2B5EF4-FFF2-40B4-BE49-F238E27FC236}">
                <a16:creationId xmlns:a16="http://schemas.microsoft.com/office/drawing/2014/main" id="{E9F49053-895A-469C-83C4-4142EFBB233B}"/>
              </a:ext>
            </a:extLst>
          </p:cNvPr>
          <p:cNvPicPr/>
          <p:nvPr userDrawn="1"/>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9619" y="6388663"/>
            <a:ext cx="560705" cy="379730"/>
          </a:xfrm>
          <a:prstGeom prst="rect">
            <a:avLst/>
          </a:prstGeom>
        </p:spPr>
      </p:pic>
      <p:sp>
        <p:nvSpPr>
          <p:cNvPr id="2" name="Rectangle 1">
            <a:extLst>
              <a:ext uri="{FF2B5EF4-FFF2-40B4-BE49-F238E27FC236}">
                <a16:creationId xmlns:a16="http://schemas.microsoft.com/office/drawing/2014/main" id="{8C52DCFF-E57C-948E-5C73-D4035C1C1603}"/>
              </a:ext>
            </a:extLst>
          </p:cNvPr>
          <p:cNvSpPr/>
          <p:nvPr userDrawn="1"/>
        </p:nvSpPr>
        <p:spPr>
          <a:xfrm>
            <a:off x="29619" y="6230357"/>
            <a:ext cx="45719" cy="4150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6119338"/>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Science</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1281519708"/>
              </p:ext>
            </p:extLst>
          </p:nvPr>
        </p:nvGraphicFramePr>
        <p:xfrm>
          <a:off x="189854" y="958874"/>
          <a:ext cx="9526287" cy="5699636"/>
        </p:xfrm>
        <a:graphic>
          <a:graphicData uri="http://schemas.openxmlformats.org/drawingml/2006/table">
            <a:tbl>
              <a:tblPr firstRow="1" bandRow="1">
                <a:tableStyleId>{72833802-FEF1-4C79-8D5D-14CF1EAF98D9}</a:tableStyleId>
              </a:tblPr>
              <a:tblGrid>
                <a:gridCol w="1641984">
                  <a:extLst>
                    <a:ext uri="{9D8B030D-6E8A-4147-A177-3AD203B41FA5}">
                      <a16:colId xmlns:a16="http://schemas.microsoft.com/office/drawing/2014/main" val="924718012"/>
                    </a:ext>
                  </a:extLst>
                </a:gridCol>
                <a:gridCol w="1417519">
                  <a:extLst>
                    <a:ext uri="{9D8B030D-6E8A-4147-A177-3AD203B41FA5}">
                      <a16:colId xmlns:a16="http://schemas.microsoft.com/office/drawing/2014/main" val="1652652321"/>
                    </a:ext>
                  </a:extLst>
                </a:gridCol>
                <a:gridCol w="2753981">
                  <a:extLst>
                    <a:ext uri="{9D8B030D-6E8A-4147-A177-3AD203B41FA5}">
                      <a16:colId xmlns:a16="http://schemas.microsoft.com/office/drawing/2014/main" val="1858762956"/>
                    </a:ext>
                  </a:extLst>
                </a:gridCol>
                <a:gridCol w="598950">
                  <a:extLst>
                    <a:ext uri="{9D8B030D-6E8A-4147-A177-3AD203B41FA5}">
                      <a16:colId xmlns:a16="http://schemas.microsoft.com/office/drawing/2014/main" val="520005719"/>
                    </a:ext>
                  </a:extLst>
                </a:gridCol>
                <a:gridCol w="3113853">
                  <a:extLst>
                    <a:ext uri="{9D8B030D-6E8A-4147-A177-3AD203B41FA5}">
                      <a16:colId xmlns:a16="http://schemas.microsoft.com/office/drawing/2014/main" val="3453446048"/>
                    </a:ext>
                  </a:extLst>
                </a:gridCol>
              </a:tblGrid>
              <a:tr h="3527936">
                <a:tc>
                  <a:txBody>
                    <a:bodyPr/>
                    <a:lstStyle/>
                    <a:p>
                      <a:pPr algn="l"/>
                      <a:r>
                        <a:rPr lang="en-GB" sz="900" b="1" kern="1200" dirty="0">
                          <a:solidFill>
                            <a:srgbClr val="44375E"/>
                          </a:solidFill>
                          <a:effectLst/>
                          <a:latin typeface="+mn-lt"/>
                          <a:ea typeface="+mn-ea"/>
                          <a:cs typeface="+mn-cs"/>
                        </a:rPr>
                        <a:t>Curriculum Principles</a:t>
                      </a:r>
                    </a:p>
                    <a:p>
                      <a:pPr algn="l"/>
                      <a:endParaRPr lang="en-GB" sz="800" b="1" kern="1200" dirty="0">
                        <a:solidFill>
                          <a:srgbClr val="44375E"/>
                        </a:solidFill>
                        <a:effectLst/>
                        <a:latin typeface="+mn-lt"/>
                        <a:ea typeface="+mn-ea"/>
                        <a:cs typeface="+mn-cs"/>
                      </a:endParaRPr>
                    </a:p>
                    <a:p>
                      <a:pPr algn="l"/>
                      <a:r>
                        <a:rPr lang="en-GB" sz="800" b="0" kern="1200" dirty="0">
                          <a:solidFill>
                            <a:schemeClr val="tx1"/>
                          </a:solidFill>
                          <a:effectLst/>
                          <a:latin typeface="+mn-lt"/>
                          <a:ea typeface="+mn-ea"/>
                          <a:cs typeface="+mn-cs"/>
                        </a:rPr>
                        <a:t>Our Science curriculum draws upon prior learning, wherever the content is taught.</a:t>
                      </a:r>
                      <a:r>
                        <a:rPr lang="en-GB" sz="800" b="0" dirty="0">
                          <a:solidFill>
                            <a:schemeClr val="tx1"/>
                          </a:solidFill>
                        </a:rPr>
                        <a:t> Science is organised into three distinct subject domains: biology, physics and chemistry. Where inter-disciplinary concepts are encountered, such as the particle model, these are taught explicitly and connected across science domains. Science has sequenced the national curriculum into meaningful and connected ‘chunks’ of content to reduce the load on the working memory as well as creating coherent and strong long-term memories. The sequence of substantive and disciplinary knowledge enables pupils to become ‘more expert’ with each study and grow an ever broadening and coherent mental model of the subject. </a:t>
                      </a:r>
                    </a:p>
                  </a:txBody>
                  <a:tcPr>
                    <a:solidFill>
                      <a:schemeClr val="accent2">
                        <a:lumMod val="20000"/>
                        <a:lumOff val="80000"/>
                      </a:schemeClr>
                    </a:solidFill>
                  </a:tcPr>
                </a:tc>
                <a:tc gridSpan="2">
                  <a:txBody>
                    <a:bodyPr/>
                    <a:lstStyle/>
                    <a:p>
                      <a:pPr algn="l"/>
                      <a:r>
                        <a:rPr lang="en-GB" sz="1000" b="1" kern="1200" dirty="0">
                          <a:solidFill>
                            <a:srgbClr val="44375E"/>
                          </a:solidFill>
                          <a:effectLst/>
                          <a:latin typeface="+mj-lt"/>
                          <a:ea typeface="+mn-ea"/>
                          <a:cs typeface="+mn-cs"/>
                        </a:rPr>
                        <a:t>Big Ideas – Substantive Concepts</a:t>
                      </a:r>
                    </a:p>
                    <a:p>
                      <a:pPr algn="l"/>
                      <a:endParaRPr lang="en-GB" sz="1000" b="0" kern="1200" dirty="0">
                        <a:solidFill>
                          <a:srgbClr val="44375E"/>
                        </a:solidFill>
                        <a:effectLst/>
                        <a:latin typeface="+mj-lt"/>
                        <a:ea typeface="+mn-ea"/>
                        <a:cs typeface="+mn-cs"/>
                      </a:endParaRPr>
                    </a:p>
                    <a:p>
                      <a:pPr rtl="0" fontAlgn="base"/>
                      <a:r>
                        <a:rPr lang="en-GB" sz="900" b="0" i="0" kern="1200" dirty="0">
                          <a:solidFill>
                            <a:schemeClr val="tx1"/>
                          </a:solidFill>
                          <a:effectLst/>
                          <a:latin typeface="+mn-lt"/>
                          <a:ea typeface="+mn-ea"/>
                          <a:cs typeface="+mn-cs"/>
                        </a:rPr>
                        <a:t>Substantive knowledge is the subject knowledge and explicit vocabulary used about science. We have defined </a:t>
                      </a:r>
                      <a:r>
                        <a:rPr lang="en-GB" sz="900" b="1" i="0" kern="1200" dirty="0">
                          <a:solidFill>
                            <a:schemeClr val="tx1"/>
                          </a:solidFill>
                          <a:effectLst/>
                          <a:latin typeface="+mn-lt"/>
                          <a:ea typeface="+mn-ea"/>
                          <a:cs typeface="+mn-cs"/>
                        </a:rPr>
                        <a:t>substantive concepts</a:t>
                      </a:r>
                      <a:r>
                        <a:rPr lang="en-GB" sz="900" b="0" i="0" kern="1200" dirty="0">
                          <a:solidFill>
                            <a:schemeClr val="tx1"/>
                          </a:solidFill>
                          <a:effectLst/>
                          <a:latin typeface="+mn-lt"/>
                          <a:ea typeface="+mn-ea"/>
                          <a:cs typeface="+mn-cs"/>
                        </a:rPr>
                        <a:t> that are the suggested vehicle to connect the substantive knowledge. These are defined at the start of every study in the Big Idea and revisited throughout. </a:t>
                      </a:r>
                    </a:p>
                    <a:p>
                      <a:pPr rtl="0" fontAlgn="base"/>
                      <a:endParaRPr lang="en-GB" sz="900" b="0" i="0" kern="1200" dirty="0">
                        <a:solidFill>
                          <a:schemeClr val="tx1"/>
                        </a:solidFill>
                        <a:effectLst/>
                        <a:latin typeface="+mn-lt"/>
                        <a:ea typeface="+mn-ea"/>
                        <a:cs typeface="+mn-cs"/>
                      </a:endParaRPr>
                    </a:p>
                    <a:p>
                      <a:pPr rtl="0" fontAlgn="base"/>
                      <a:endParaRPr lang="en-GB" sz="900" b="0" i="0" kern="1200" dirty="0">
                        <a:solidFill>
                          <a:schemeClr val="tx1"/>
                        </a:solidFill>
                        <a:effectLst/>
                        <a:latin typeface="+mn-lt"/>
                        <a:ea typeface="+mn-ea"/>
                        <a:cs typeface="+mn-cs"/>
                      </a:endParaRPr>
                    </a:p>
                    <a:p>
                      <a:pPr algn="l" rtl="0" fontAlgn="base"/>
                      <a:r>
                        <a:rPr lang="en-GB" sz="900" b="0" i="0" kern="1200" dirty="0">
                          <a:solidFill>
                            <a:schemeClr val="tx1"/>
                          </a:solidFill>
                          <a:effectLst/>
                          <a:latin typeface="+mn-lt"/>
                          <a:ea typeface="+mn-ea"/>
                          <a:cs typeface="+mn-cs"/>
                        </a:rPr>
                        <a:t>The Big ideas are: </a:t>
                      </a:r>
                    </a:p>
                    <a:p>
                      <a:pPr algn="l" rtl="0" fontAlgn="base"/>
                      <a:endParaRPr lang="en-GB" sz="900" b="0" i="0" kern="1200" dirty="0">
                        <a:solidFill>
                          <a:schemeClr val="tx1"/>
                        </a:solidFill>
                        <a:effectLst/>
                        <a:latin typeface="+mn-lt"/>
                        <a:ea typeface="+mn-ea"/>
                        <a:cs typeface="+mn-cs"/>
                      </a:endParaRPr>
                    </a:p>
                    <a:p>
                      <a:pPr algn="l" rtl="0" fontAlgn="base"/>
                      <a:r>
                        <a:rPr lang="en-GB" sz="900" b="1" i="0" kern="1200" dirty="0">
                          <a:solidFill>
                            <a:schemeClr val="tx1"/>
                          </a:solidFill>
                          <a:effectLst/>
                          <a:latin typeface="+mn-lt"/>
                          <a:ea typeface="+mn-ea"/>
                          <a:cs typeface="+mn-cs"/>
                        </a:rPr>
                        <a:t>Animals, Including humans</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Everyday Materials</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Plants</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Living Things and Their Habitats</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Seasonal Changes and Weather</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Light</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Forces</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Electricity</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Sound</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Earth and Space</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Rocks</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States of Matter</a:t>
                      </a:r>
                      <a:r>
                        <a:rPr lang="en-GB" sz="900" b="0" i="0" kern="1200" dirty="0">
                          <a:solidFill>
                            <a:schemeClr val="tx1"/>
                          </a:solidFill>
                          <a:effectLst/>
                          <a:latin typeface="+mn-lt"/>
                          <a:ea typeface="+mn-ea"/>
                          <a:cs typeface="+mn-cs"/>
                        </a:rPr>
                        <a:t> </a:t>
                      </a:r>
                    </a:p>
                    <a:p>
                      <a:pPr algn="l" rtl="0" fontAlgn="base"/>
                      <a:r>
                        <a:rPr lang="en-GB" sz="900" b="1" i="0" kern="1200" dirty="0">
                          <a:solidFill>
                            <a:schemeClr val="tx1"/>
                          </a:solidFill>
                          <a:effectLst/>
                          <a:latin typeface="+mn-lt"/>
                          <a:ea typeface="+mn-ea"/>
                          <a:cs typeface="+mn-cs"/>
                        </a:rPr>
                        <a:t>Evolution and Inheritance</a:t>
                      </a:r>
                      <a:endParaRPr lang="en-GB" sz="900" b="0" i="0" kern="1200" dirty="0">
                        <a:solidFill>
                          <a:schemeClr val="tx1"/>
                        </a:solidFill>
                        <a:effectLst/>
                        <a:latin typeface="+mn-lt"/>
                        <a:ea typeface="+mn-ea"/>
                        <a:cs typeface="+mn-cs"/>
                      </a:endParaRPr>
                    </a:p>
                  </a:txBody>
                  <a:tcPr>
                    <a:solidFill>
                      <a:schemeClr val="bg1"/>
                    </a:solidFill>
                  </a:tcPr>
                </a:tc>
                <a:tc hMerge="1">
                  <a:txBody>
                    <a:bodyPr/>
                    <a:lstStyle/>
                    <a:p>
                      <a:endParaRPr lang="en-GB"/>
                    </a:p>
                  </a:txBody>
                  <a:tcPr/>
                </a:tc>
                <a:tc gridSpan="2">
                  <a:txBody>
                    <a:bodyPr/>
                    <a:lstStyle/>
                    <a:p>
                      <a:pPr rtl="0" fontAlgn="base"/>
                      <a:r>
                        <a:rPr lang="en-GB" sz="1000" b="1" i="0" kern="1200" dirty="0">
                          <a:solidFill>
                            <a:schemeClr val="tx1"/>
                          </a:solidFill>
                          <a:effectLst/>
                          <a:latin typeface="+mn-lt"/>
                          <a:ea typeface="+mn-ea"/>
                          <a:cs typeface="+mn-cs"/>
                        </a:rPr>
                        <a:t>Scientific Enquiry – Disciplinary Knowledge </a:t>
                      </a:r>
                      <a:r>
                        <a:rPr lang="en-GB" sz="1000" b="0" i="0" kern="1200" dirty="0">
                          <a:solidFill>
                            <a:schemeClr val="tx1"/>
                          </a:solidFill>
                          <a:effectLst/>
                          <a:latin typeface="+mn-lt"/>
                          <a:ea typeface="+mn-ea"/>
                          <a:cs typeface="+mn-cs"/>
                        </a:rPr>
                        <a:t> </a:t>
                      </a:r>
                    </a:p>
                    <a:p>
                      <a:pPr rtl="0" fontAlgn="base"/>
                      <a:endParaRPr lang="en-GB" sz="1000" b="0" i="0" kern="1200" dirty="0">
                        <a:solidFill>
                          <a:schemeClr val="tx1"/>
                        </a:solidFill>
                        <a:effectLst/>
                        <a:latin typeface="+mn-lt"/>
                        <a:ea typeface="+mn-ea"/>
                        <a:cs typeface="+mn-cs"/>
                      </a:endParaRPr>
                    </a:p>
                    <a:p>
                      <a:pPr rtl="0" fontAlgn="base"/>
                      <a:r>
                        <a:rPr lang="en-GB" sz="900" b="0" i="0" kern="1200" dirty="0">
                          <a:solidFill>
                            <a:schemeClr val="tx1"/>
                          </a:solidFill>
                          <a:effectLst/>
                          <a:latin typeface="+mn-lt"/>
                          <a:ea typeface="+mn-ea"/>
                          <a:cs typeface="+mn-cs"/>
                        </a:rPr>
                        <a:t>Disciplinary knowledge is the use of substantive knowledge and how children construct understanding through scientific methods and approaches. We call it ‘Working Scientifically.’ Each lesson has a learning question that gives pupils the opportunity to attempt and apply their understanding of the substantive knowledge (what pupils KNOW) in a disciplinary way (what pupils DO). These cumulate towards a more expert understanding of the big idea. </a:t>
                      </a:r>
                    </a:p>
                    <a:p>
                      <a:pPr rtl="0" fontAlgn="base"/>
                      <a:endParaRPr lang="en-GB" sz="900" b="0" i="0" kern="1200" dirty="0">
                        <a:solidFill>
                          <a:schemeClr val="tx1"/>
                        </a:solidFill>
                        <a:effectLst/>
                        <a:latin typeface="+mn-lt"/>
                        <a:ea typeface="+mn-ea"/>
                        <a:cs typeface="+mn-cs"/>
                      </a:endParaRPr>
                    </a:p>
                    <a:p>
                      <a:pPr rtl="0" fontAlgn="base"/>
                      <a:endParaRPr lang="en-GB" sz="900" b="0" i="0" kern="1200" dirty="0">
                        <a:solidFill>
                          <a:schemeClr val="tx1"/>
                        </a:solidFill>
                        <a:effectLst/>
                        <a:latin typeface="+mn-lt"/>
                        <a:ea typeface="+mn-ea"/>
                        <a:cs typeface="+mn-cs"/>
                      </a:endParaRPr>
                    </a:p>
                    <a:p>
                      <a:pPr rtl="0" fontAlgn="base"/>
                      <a:r>
                        <a:rPr lang="en-GB" sz="900" b="1" i="0" kern="1200" dirty="0">
                          <a:solidFill>
                            <a:schemeClr val="tx1"/>
                          </a:solidFill>
                          <a:effectLst/>
                          <a:latin typeface="+mn-lt"/>
                          <a:ea typeface="+mn-ea"/>
                          <a:cs typeface="+mn-cs"/>
                        </a:rPr>
                        <a:t>Identifying and Classifying</a:t>
                      </a:r>
                      <a:r>
                        <a:rPr lang="en-GB" sz="900" b="0" i="0" kern="1200" dirty="0">
                          <a:solidFill>
                            <a:schemeClr val="tx1"/>
                          </a:solidFill>
                          <a:effectLst/>
                          <a:latin typeface="+mn-lt"/>
                          <a:ea typeface="+mn-ea"/>
                          <a:cs typeface="+mn-cs"/>
                        </a:rPr>
                        <a:t> – using known features to describe or sort into groups. </a:t>
                      </a:r>
                    </a:p>
                    <a:p>
                      <a:pPr rtl="0" fontAlgn="base"/>
                      <a:r>
                        <a:rPr lang="en-GB" sz="900" b="1" i="0" kern="1200" dirty="0">
                          <a:solidFill>
                            <a:schemeClr val="tx1"/>
                          </a:solidFill>
                          <a:effectLst/>
                          <a:latin typeface="+mn-lt"/>
                          <a:ea typeface="+mn-ea"/>
                          <a:cs typeface="+mn-cs"/>
                        </a:rPr>
                        <a:t>Pattern Seeking – </a:t>
                      </a:r>
                      <a:r>
                        <a:rPr lang="en-GB" sz="900" b="0" i="0" kern="1200" dirty="0">
                          <a:solidFill>
                            <a:schemeClr val="tx1"/>
                          </a:solidFill>
                          <a:effectLst/>
                          <a:latin typeface="+mn-lt"/>
                          <a:ea typeface="+mn-ea"/>
                          <a:cs typeface="+mn-cs"/>
                        </a:rPr>
                        <a:t>analysing data, interpreting trends and making conclusions. </a:t>
                      </a:r>
                    </a:p>
                    <a:p>
                      <a:pPr rtl="0" fontAlgn="base"/>
                      <a:r>
                        <a:rPr lang="en-GB" sz="900" b="1" i="0" kern="1200" dirty="0">
                          <a:solidFill>
                            <a:schemeClr val="tx1"/>
                          </a:solidFill>
                          <a:effectLst/>
                          <a:latin typeface="+mn-lt"/>
                          <a:ea typeface="+mn-ea"/>
                          <a:cs typeface="+mn-cs"/>
                        </a:rPr>
                        <a:t>Research using Secondary Sources</a:t>
                      </a:r>
                      <a:r>
                        <a:rPr lang="en-GB" sz="900" b="0" i="0" kern="1200" dirty="0">
                          <a:solidFill>
                            <a:schemeClr val="tx1"/>
                          </a:solidFill>
                          <a:effectLst/>
                          <a:latin typeface="+mn-lt"/>
                          <a:ea typeface="+mn-ea"/>
                          <a:cs typeface="+mn-cs"/>
                        </a:rPr>
                        <a:t> – using information to form ideas and conclusions. </a:t>
                      </a:r>
                    </a:p>
                    <a:p>
                      <a:pPr rtl="0" fontAlgn="base"/>
                      <a:r>
                        <a:rPr lang="en-GB" sz="900" b="1" i="0" kern="1200" dirty="0">
                          <a:solidFill>
                            <a:schemeClr val="tx1"/>
                          </a:solidFill>
                          <a:effectLst/>
                          <a:latin typeface="+mn-lt"/>
                          <a:ea typeface="+mn-ea"/>
                          <a:cs typeface="+mn-cs"/>
                        </a:rPr>
                        <a:t>Observing Over Time – </a:t>
                      </a:r>
                      <a:r>
                        <a:rPr lang="en-GB" sz="900" b="0" i="0" kern="1200" dirty="0">
                          <a:solidFill>
                            <a:schemeClr val="tx1"/>
                          </a:solidFill>
                          <a:effectLst/>
                          <a:latin typeface="+mn-lt"/>
                          <a:ea typeface="+mn-ea"/>
                          <a:cs typeface="+mn-cs"/>
                        </a:rPr>
                        <a:t>using senses and measuring equipment to make observations about an enquiry. </a:t>
                      </a:r>
                    </a:p>
                    <a:p>
                      <a:pPr rtl="0" fontAlgn="base"/>
                      <a:r>
                        <a:rPr lang="en-GB" sz="900" b="1" i="0" kern="1200" dirty="0">
                          <a:solidFill>
                            <a:schemeClr val="tx1"/>
                          </a:solidFill>
                          <a:effectLst/>
                          <a:latin typeface="+mn-lt"/>
                          <a:ea typeface="+mn-ea"/>
                          <a:cs typeface="+mn-cs"/>
                        </a:rPr>
                        <a:t>Fair and Comparative Testing – </a:t>
                      </a:r>
                      <a:r>
                        <a:rPr lang="en-GB" sz="900" b="0" i="0" kern="1200" dirty="0">
                          <a:solidFill>
                            <a:schemeClr val="tx1"/>
                          </a:solidFill>
                          <a:effectLst/>
                          <a:latin typeface="+mn-lt"/>
                          <a:ea typeface="+mn-ea"/>
                          <a:cs typeface="+mn-cs"/>
                        </a:rPr>
                        <a:t>using scientific methods to establish facts through testing. </a:t>
                      </a:r>
                    </a:p>
                  </a:txBody>
                  <a:tcPr>
                    <a:solidFill>
                      <a:schemeClr val="bg1"/>
                    </a:solidFill>
                  </a:tcPr>
                </a:tc>
                <a:tc hMerge="1">
                  <a:txBody>
                    <a:bodyPr/>
                    <a:lstStyle/>
                    <a:p>
                      <a:endParaRPr lang="en-GB"/>
                    </a:p>
                  </a:txBody>
                  <a:tcPr/>
                </a:tc>
                <a:extLst>
                  <a:ext uri="{0D108BD9-81ED-4DB2-BD59-A6C34878D82A}">
                    <a16:rowId xmlns:a16="http://schemas.microsoft.com/office/drawing/2014/main" val="1127961494"/>
                  </a:ext>
                </a:extLst>
              </a:tr>
              <a:tr h="2152144">
                <a:tc gridSpan="2">
                  <a:txBody>
                    <a:bodyPr/>
                    <a:lstStyle/>
                    <a:p>
                      <a:pPr algn="l"/>
                      <a:r>
                        <a:rPr lang="en-GB" sz="900" b="1" kern="1200" dirty="0">
                          <a:solidFill>
                            <a:srgbClr val="44375E"/>
                          </a:solidFill>
                          <a:effectLst/>
                          <a:latin typeface="+mn-lt"/>
                          <a:ea typeface="+mn-ea"/>
                          <a:cs typeface="+mn-cs"/>
                        </a:rPr>
                        <a:t>Content and Sequencing</a:t>
                      </a:r>
                    </a:p>
                    <a:p>
                      <a:pPr rtl="0" fontAlgn="base"/>
                      <a:r>
                        <a:rPr lang="en-GB" sz="800" b="0" i="0" kern="1200" dirty="0">
                          <a:solidFill>
                            <a:schemeClr val="tx1"/>
                          </a:solidFill>
                          <a:effectLst/>
                          <a:latin typeface="+mn-lt"/>
                          <a:ea typeface="+mn-ea"/>
                          <a:cs typeface="+mn-cs"/>
                        </a:rPr>
                        <a:t>The content of our curriculum is generated using a research-based curriculum.  </a:t>
                      </a:r>
                    </a:p>
                    <a:p>
                      <a:pPr rtl="0" fontAlgn="base"/>
                      <a:r>
                        <a:rPr lang="en-GB" sz="800" b="0" i="0" kern="1200" dirty="0">
                          <a:solidFill>
                            <a:schemeClr val="tx1"/>
                          </a:solidFill>
                          <a:effectLst/>
                          <a:latin typeface="+mn-lt"/>
                          <a:ea typeface="+mn-ea"/>
                          <a:cs typeface="+mn-cs"/>
                        </a:rPr>
                        <a:t>The cumulative nature of the curriculum includes retrieval and spaced retrieval practice, word building and deliberate practice tasks. This powerful interrelationship between structure and research-led practice is designed to increase substantive knowledge and accelerate learning within and between study modules. That means the foundational knowledge of the curriculum is positioned to ease the load on the working memory: new content is connected to prior learning. The effect of this cumulative model supports opportunities for pupils to develop a deeper understanding of science in the world around us. </a:t>
                      </a:r>
                    </a:p>
                    <a:p>
                      <a:pPr algn="l"/>
                      <a:endParaRPr lang="en-GB" sz="900" kern="1200" dirty="0">
                        <a:solidFill>
                          <a:srgbClr val="44375E"/>
                        </a:solidFill>
                        <a:effectLst/>
                        <a:latin typeface="+mn-lt"/>
                        <a:ea typeface="+mn-ea"/>
                        <a:cs typeface="+mn-cs"/>
                      </a:endParaRPr>
                    </a:p>
                  </a:txBody>
                  <a:tcPr/>
                </a:tc>
                <a:tc hMerge="1">
                  <a:txBody>
                    <a:bodyPr/>
                    <a:lstStyle/>
                    <a:p>
                      <a:endParaRPr lang="en-GB" dirty="0"/>
                    </a:p>
                  </a:txBody>
                  <a:tcPr/>
                </a:tc>
                <a:tc gridSpan="2">
                  <a:txBody>
                    <a:bodyPr/>
                    <a:lstStyle/>
                    <a:p>
                      <a:pPr algn="l"/>
                      <a:r>
                        <a:rPr lang="en-GB" sz="900" b="1" kern="1200" dirty="0">
                          <a:solidFill>
                            <a:srgbClr val="44375E"/>
                          </a:solidFill>
                          <a:effectLst/>
                          <a:latin typeface="+mn-lt"/>
                          <a:ea typeface="+mn-ea"/>
                          <a:cs typeface="+mn-cs"/>
                        </a:rPr>
                        <a:t>Learning Module</a:t>
                      </a:r>
                    </a:p>
                    <a:p>
                      <a:pPr rtl="0" fontAlgn="base"/>
                      <a:r>
                        <a:rPr lang="en-GB" sz="750" b="0" i="0" kern="1200" dirty="0">
                          <a:solidFill>
                            <a:schemeClr val="tx1"/>
                          </a:solidFill>
                          <a:effectLst/>
                          <a:latin typeface="+mn-lt"/>
                          <a:ea typeface="+mn-ea"/>
                          <a:cs typeface="+mn-cs"/>
                        </a:rPr>
                        <a:t>Each learning module has a knowledge and vocabulary-rich teacher guide which highlights: </a:t>
                      </a:r>
                    </a:p>
                    <a:p>
                      <a:pPr rtl="0" fontAlgn="base"/>
                      <a:r>
                        <a:rPr lang="en-GB" sz="750" b="0" i="0" kern="1200" dirty="0">
                          <a:solidFill>
                            <a:schemeClr val="tx1"/>
                          </a:solidFill>
                          <a:effectLst/>
                          <a:latin typeface="+mn-lt"/>
                          <a:ea typeface="+mn-ea"/>
                          <a:cs typeface="+mn-cs"/>
                        </a:rPr>
                        <a:t>National Curriculum content. </a:t>
                      </a:r>
                    </a:p>
                    <a:p>
                      <a:pPr rtl="0" fontAlgn="base"/>
                      <a:r>
                        <a:rPr lang="en-GB" sz="750" b="0" i="0" kern="1200" dirty="0">
                          <a:solidFill>
                            <a:schemeClr val="tx1"/>
                          </a:solidFill>
                          <a:effectLst/>
                          <a:latin typeface="+mn-lt"/>
                          <a:ea typeface="+mn-ea"/>
                          <a:cs typeface="+mn-cs"/>
                        </a:rPr>
                        <a:t>Prior learning and Disciplinary knowledge questions. </a:t>
                      </a:r>
                    </a:p>
                    <a:p>
                      <a:pPr rtl="0" fontAlgn="base"/>
                      <a:r>
                        <a:rPr lang="en-GB" sz="750" b="0" i="0" kern="1200" dirty="0">
                          <a:solidFill>
                            <a:schemeClr val="tx1"/>
                          </a:solidFill>
                          <a:effectLst/>
                          <a:latin typeface="+mn-lt"/>
                          <a:ea typeface="+mn-ea"/>
                          <a:cs typeface="+mn-cs"/>
                        </a:rPr>
                        <a:t>A Knowledge Organiser to show minimum substantive knowledge expectations.  </a:t>
                      </a:r>
                    </a:p>
                    <a:p>
                      <a:pPr rtl="0" fontAlgn="base"/>
                      <a:r>
                        <a:rPr lang="en-GB" sz="750" b="0" i="0" kern="1200" dirty="0">
                          <a:solidFill>
                            <a:schemeClr val="tx1"/>
                          </a:solidFill>
                          <a:effectLst/>
                          <a:latin typeface="+mn-lt"/>
                          <a:ea typeface="+mn-ea"/>
                          <a:cs typeface="+mn-cs"/>
                        </a:rPr>
                        <a:t>A sequence of learning supported by a cumulative quiz to support retention of taught content. </a:t>
                      </a:r>
                    </a:p>
                    <a:p>
                      <a:pPr rtl="0" fontAlgn="base"/>
                      <a:r>
                        <a:rPr lang="en-GB" sz="750" b="0" i="0" kern="1200" dirty="0">
                          <a:solidFill>
                            <a:schemeClr val="tx1"/>
                          </a:solidFill>
                          <a:effectLst/>
                          <a:latin typeface="+mn-lt"/>
                          <a:ea typeface="+mn-ea"/>
                          <a:cs typeface="+mn-cs"/>
                        </a:rPr>
                        <a:t>Recommended reads and contextual Tier 2 and Tier 3 vocabulary through explicit Vocabulary Instruction. </a:t>
                      </a:r>
                    </a:p>
                    <a:p>
                      <a:pPr rtl="0" fontAlgn="base"/>
                      <a:r>
                        <a:rPr lang="en-GB" sz="750" b="0" i="0" kern="1200" dirty="0">
                          <a:solidFill>
                            <a:schemeClr val="tx1"/>
                          </a:solidFill>
                          <a:effectLst/>
                          <a:latin typeface="+mn-lt"/>
                          <a:ea typeface="+mn-ea"/>
                          <a:cs typeface="+mn-cs"/>
                        </a:rPr>
                        <a:t>Dual Knowledge Notes which allow all children to access the curriculum: these are dual-coded, communicate the question and support vocabulary instruction.  </a:t>
                      </a:r>
                    </a:p>
                    <a:p>
                      <a:pPr rtl="0" fontAlgn="base"/>
                      <a:r>
                        <a:rPr lang="en-GB" sz="750" b="0" i="0" kern="1200" dirty="0">
                          <a:solidFill>
                            <a:schemeClr val="tx1"/>
                          </a:solidFill>
                          <a:effectLst/>
                          <a:latin typeface="+mn-lt"/>
                          <a:ea typeface="+mn-ea"/>
                          <a:cs typeface="+mn-cs"/>
                        </a:rPr>
                        <a:t>‘Thinking Scientifically tasks – a menu of disciplinary knowledge tasks to help pupils make sense of substantive knowledge.  </a:t>
                      </a:r>
                    </a:p>
                    <a:p>
                      <a:pPr rtl="0" fontAlgn="base"/>
                      <a:r>
                        <a:rPr lang="en-GB" sz="750" b="0" i="0" kern="1200" dirty="0">
                          <a:solidFill>
                            <a:schemeClr val="tx1"/>
                          </a:solidFill>
                          <a:effectLst/>
                          <a:latin typeface="+mn-lt"/>
                          <a:ea typeface="+mn-ea"/>
                          <a:cs typeface="+mn-cs"/>
                        </a:rPr>
                        <a:t>High-quality resources to support substantive and disciplinary knowledge.  </a:t>
                      </a:r>
                      <a:endParaRPr lang="en-GB" sz="750" kern="1200" dirty="0">
                        <a:solidFill>
                          <a:srgbClr val="44375E"/>
                        </a:solidFill>
                        <a:effectLst/>
                        <a:latin typeface="+mn-lt"/>
                        <a:ea typeface="+mn-ea"/>
                        <a:cs typeface="+mn-cs"/>
                      </a:endParaRPr>
                    </a:p>
                  </a:txBody>
                  <a:tcPr anchor="ctr">
                    <a:solidFill>
                      <a:schemeClr val="bg1"/>
                    </a:solidFill>
                  </a:tcPr>
                </a:tc>
                <a:tc hMerge="1">
                  <a:txBody>
                    <a:bodyPr/>
                    <a:lstStyle/>
                    <a:p>
                      <a:endParaRPr lang="en-GB" dirty="0"/>
                    </a:p>
                  </a:txBody>
                  <a:tcPr/>
                </a:tc>
                <a:tc>
                  <a:txBody>
                    <a:bodyPr/>
                    <a:lstStyle/>
                    <a:p>
                      <a:pPr algn="l"/>
                      <a:r>
                        <a:rPr lang="en-GB" sz="900" b="1" kern="1200" dirty="0">
                          <a:solidFill>
                            <a:srgbClr val="44375E"/>
                          </a:solidFill>
                          <a:effectLst/>
                          <a:latin typeface="+mn-lt"/>
                          <a:ea typeface="+mn-ea"/>
                          <a:cs typeface="+mn-cs"/>
                        </a:rPr>
                        <a:t>Lesson Design</a:t>
                      </a:r>
                    </a:p>
                    <a:p>
                      <a:pPr algn="l"/>
                      <a:endParaRPr lang="en-GB" sz="900" kern="1200" dirty="0">
                        <a:solidFill>
                          <a:srgbClr val="44375E"/>
                        </a:solidFill>
                        <a:effectLst/>
                        <a:latin typeface="+mn-lt"/>
                        <a:ea typeface="+mn-ea"/>
                        <a:cs typeface="+mn-cs"/>
                      </a:endParaRPr>
                    </a:p>
                    <a:p>
                      <a:pPr rtl="0" fontAlgn="base"/>
                      <a:r>
                        <a:rPr lang="en-GB" sz="800" b="0" i="0" kern="1200" dirty="0">
                          <a:solidFill>
                            <a:schemeClr val="tx1"/>
                          </a:solidFill>
                          <a:effectLst/>
                          <a:latin typeface="+mn-lt"/>
                          <a:ea typeface="+mn-ea"/>
                          <a:cs typeface="+mn-cs"/>
                        </a:rPr>
                        <a:t>Each lesson follows the 6 Phase Structure: </a:t>
                      </a:r>
                    </a:p>
                    <a:p>
                      <a:pPr rtl="0" fontAlgn="base"/>
                      <a:r>
                        <a:rPr lang="en-GB" sz="800" b="1" i="0" kern="1200" dirty="0">
                          <a:solidFill>
                            <a:schemeClr val="tx1"/>
                          </a:solidFill>
                          <a:effectLst/>
                          <a:latin typeface="+mn-lt"/>
                          <a:ea typeface="+mn-ea"/>
                          <a:cs typeface="+mn-cs"/>
                        </a:rPr>
                        <a:t>CONNECT</a:t>
                      </a:r>
                      <a:r>
                        <a:rPr lang="en-GB" sz="800" b="0" i="0" kern="1200" dirty="0">
                          <a:solidFill>
                            <a:schemeClr val="tx1"/>
                          </a:solidFill>
                          <a:effectLst/>
                          <a:latin typeface="+mn-lt"/>
                          <a:ea typeface="+mn-ea"/>
                          <a:cs typeface="+mn-cs"/>
                        </a:rPr>
                        <a:t> – Make connections with previous learning. Position and frame substantive concepts in context.  </a:t>
                      </a:r>
                    </a:p>
                    <a:p>
                      <a:pPr rtl="0" fontAlgn="base"/>
                      <a:r>
                        <a:rPr lang="en-GB" sz="800" b="1" i="0" kern="1200" dirty="0">
                          <a:solidFill>
                            <a:schemeClr val="tx1"/>
                          </a:solidFill>
                          <a:effectLst/>
                          <a:latin typeface="+mn-lt"/>
                          <a:ea typeface="+mn-ea"/>
                          <a:cs typeface="+mn-cs"/>
                        </a:rPr>
                        <a:t>EXPLAIN</a:t>
                      </a:r>
                      <a:r>
                        <a:rPr lang="en-GB" sz="800" b="0" i="0" kern="1200" dirty="0">
                          <a:solidFill>
                            <a:schemeClr val="tx1"/>
                          </a:solidFill>
                          <a:effectLst/>
                          <a:latin typeface="+mn-lt"/>
                          <a:ea typeface="+mn-ea"/>
                          <a:cs typeface="+mn-cs"/>
                        </a:rPr>
                        <a:t> – Introduce essential vocabulary. Model clear explanations.  </a:t>
                      </a:r>
                    </a:p>
                    <a:p>
                      <a:pPr rtl="0" fontAlgn="base"/>
                      <a:r>
                        <a:rPr lang="en-GB" sz="800" b="1" i="0" kern="1200" dirty="0">
                          <a:solidFill>
                            <a:schemeClr val="tx1"/>
                          </a:solidFill>
                          <a:effectLst/>
                          <a:latin typeface="+mn-lt"/>
                          <a:ea typeface="+mn-ea"/>
                          <a:cs typeface="+mn-cs"/>
                        </a:rPr>
                        <a:t>EXAMPLE</a:t>
                      </a:r>
                      <a:r>
                        <a:rPr lang="en-GB" sz="800" b="0" i="0" kern="1200" dirty="0">
                          <a:solidFill>
                            <a:schemeClr val="tx1"/>
                          </a:solidFill>
                          <a:effectLst/>
                          <a:latin typeface="+mn-lt"/>
                          <a:ea typeface="+mn-ea"/>
                          <a:cs typeface="+mn-cs"/>
                        </a:rPr>
                        <a:t> – Make worked examples explicit. Use diagrams, images, videos, artefacts to help articulate the content.  </a:t>
                      </a:r>
                    </a:p>
                    <a:p>
                      <a:pPr rtl="0" fontAlgn="base"/>
                      <a:r>
                        <a:rPr lang="en-GB" sz="800" b="1" i="0" kern="1200" dirty="0">
                          <a:solidFill>
                            <a:schemeClr val="tx1"/>
                          </a:solidFill>
                          <a:effectLst/>
                          <a:latin typeface="+mn-lt"/>
                          <a:ea typeface="+mn-ea"/>
                          <a:cs typeface="+mn-cs"/>
                        </a:rPr>
                        <a:t>ATTEMPT</a:t>
                      </a:r>
                      <a:r>
                        <a:rPr lang="en-GB" sz="800" b="0" i="0" kern="1200" dirty="0">
                          <a:solidFill>
                            <a:schemeClr val="tx1"/>
                          </a:solidFill>
                          <a:effectLst/>
                          <a:latin typeface="+mn-lt"/>
                          <a:ea typeface="+mn-ea"/>
                          <a:cs typeface="+mn-cs"/>
                        </a:rPr>
                        <a:t> – Pupils practically have a go at selecting and organising the content they have been taught.  </a:t>
                      </a:r>
                    </a:p>
                    <a:p>
                      <a:pPr rtl="0" fontAlgn="base"/>
                      <a:r>
                        <a:rPr lang="en-GB" sz="800" b="1" i="0" kern="1200" dirty="0">
                          <a:solidFill>
                            <a:schemeClr val="tx1"/>
                          </a:solidFill>
                          <a:effectLst/>
                          <a:latin typeface="+mn-lt"/>
                          <a:ea typeface="+mn-ea"/>
                          <a:cs typeface="+mn-cs"/>
                        </a:rPr>
                        <a:t>APPLY</a:t>
                      </a:r>
                      <a:r>
                        <a:rPr lang="en-GB" sz="800" b="0" i="0" kern="1200" dirty="0">
                          <a:solidFill>
                            <a:schemeClr val="tx1"/>
                          </a:solidFill>
                          <a:effectLst/>
                          <a:latin typeface="+mn-lt"/>
                          <a:ea typeface="+mn-ea"/>
                          <a:cs typeface="+mn-cs"/>
                        </a:rPr>
                        <a:t> – Pupils explain and connect their learning by showing what they know.  </a:t>
                      </a:r>
                    </a:p>
                    <a:p>
                      <a:pPr rtl="0" fontAlgn="base"/>
                      <a:r>
                        <a:rPr lang="en-GB" sz="800" b="1" i="0" kern="1200" dirty="0">
                          <a:solidFill>
                            <a:schemeClr val="tx1"/>
                          </a:solidFill>
                          <a:effectLst/>
                          <a:latin typeface="+mn-lt"/>
                          <a:ea typeface="+mn-ea"/>
                          <a:cs typeface="+mn-cs"/>
                        </a:rPr>
                        <a:t>CHALLENGE</a:t>
                      </a:r>
                      <a:r>
                        <a:rPr lang="en-GB" sz="800" b="0" i="0" kern="1200" dirty="0">
                          <a:solidFill>
                            <a:schemeClr val="tx1"/>
                          </a:solidFill>
                          <a:effectLst/>
                          <a:latin typeface="+mn-lt"/>
                          <a:ea typeface="+mn-ea"/>
                          <a:cs typeface="+mn-cs"/>
                        </a:rPr>
                        <a:t> – pupils deepen what they know to develop richer knowledge.  </a:t>
                      </a:r>
                    </a:p>
                  </a:txBody>
                  <a:tcPr/>
                </a:tc>
                <a:extLst>
                  <a:ext uri="{0D108BD9-81ED-4DB2-BD59-A6C34878D82A}">
                    <a16:rowId xmlns:a16="http://schemas.microsoft.com/office/drawing/2014/main" val="3040461112"/>
                  </a:ext>
                </a:extLst>
              </a:tr>
            </a:tbl>
          </a:graphicData>
        </a:graphic>
      </p:graphicFrame>
      <p:pic>
        <p:nvPicPr>
          <p:cNvPr id="1036" name="Picture 12">
            <a:extLst>
              <a:ext uri="{FF2B5EF4-FFF2-40B4-BE49-F238E27FC236}">
                <a16:creationId xmlns:a16="http://schemas.microsoft.com/office/drawing/2014/main" id="{E8EFC903-1105-C307-1537-57034B8AF5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7746"/>
          <a:stretch>
            <a:fillRect/>
          </a:stretch>
        </p:blipFill>
        <p:spPr bwMode="auto">
          <a:xfrm>
            <a:off x="8443581" y="80215"/>
            <a:ext cx="1199911" cy="877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923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lIns="91440" tIns="45720" rIns="91440" bIns="45720" rtlCol="0" anchor="t">
            <a:spAutoFit/>
          </a:bodyPr>
          <a:lstStyle/>
          <a:p>
            <a:pPr algn="ctr"/>
            <a:r>
              <a:rPr lang="en-GB" sz="2000" dirty="0">
                <a:solidFill>
                  <a:srgbClr val="44375E"/>
                </a:solidFill>
              </a:rPr>
              <a:t>How we teach Science continued </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1331116634"/>
              </p:ext>
            </p:extLst>
          </p:nvPr>
        </p:nvGraphicFramePr>
        <p:xfrm>
          <a:off x="189854" y="958873"/>
          <a:ext cx="9526292" cy="5257800"/>
        </p:xfrm>
        <a:graphic>
          <a:graphicData uri="http://schemas.openxmlformats.org/drawingml/2006/table">
            <a:tbl>
              <a:tblPr firstRow="1" bandRow="1">
                <a:tableStyleId>{72833802-FEF1-4C79-8D5D-14CF1EAF98D9}</a:tableStyleId>
              </a:tblPr>
              <a:tblGrid>
                <a:gridCol w="4763146">
                  <a:extLst>
                    <a:ext uri="{9D8B030D-6E8A-4147-A177-3AD203B41FA5}">
                      <a16:colId xmlns:a16="http://schemas.microsoft.com/office/drawing/2014/main" val="924718012"/>
                    </a:ext>
                  </a:extLst>
                </a:gridCol>
                <a:gridCol w="4763146">
                  <a:extLst>
                    <a:ext uri="{9D8B030D-6E8A-4147-A177-3AD203B41FA5}">
                      <a16:colId xmlns:a16="http://schemas.microsoft.com/office/drawing/2014/main" val="1002920751"/>
                    </a:ext>
                  </a:extLst>
                </a:gridCol>
              </a:tblGrid>
              <a:tr h="2519433">
                <a:tc>
                  <a:txBody>
                    <a:bodyPr/>
                    <a:lstStyle/>
                    <a:p>
                      <a:pPr algn="ctr" rtl="0" fontAlgn="base"/>
                      <a:r>
                        <a:rPr lang="en-GB" sz="900" b="1" i="0" kern="1200" dirty="0">
                          <a:solidFill>
                            <a:schemeClr val="tx1"/>
                          </a:solidFill>
                          <a:effectLst/>
                          <a:latin typeface="+mn-lt"/>
                          <a:ea typeface="+mn-ea"/>
                          <a:cs typeface="+mn-cs"/>
                        </a:rPr>
                        <a:t>Reasonable adjustments for pupils with SEND</a:t>
                      </a:r>
                      <a:r>
                        <a:rPr lang="en-GB" sz="900" b="0" i="0" kern="1200" dirty="0">
                          <a:solidFill>
                            <a:schemeClr val="tx1"/>
                          </a:solidFill>
                          <a:effectLst/>
                          <a:latin typeface="+mn-lt"/>
                          <a:ea typeface="+mn-ea"/>
                          <a:cs typeface="+mn-cs"/>
                        </a:rPr>
                        <a:t> </a:t>
                      </a:r>
                    </a:p>
                    <a:p>
                      <a:pPr rtl="0" fontAlgn="base"/>
                      <a:r>
                        <a:rPr lang="en-GB" sz="900" b="0" i="0" kern="1200" dirty="0">
                          <a:solidFill>
                            <a:schemeClr val="tx1"/>
                          </a:solidFill>
                          <a:effectLst/>
                          <a:latin typeface="+mn-lt"/>
                          <a:ea typeface="+mn-ea"/>
                          <a:cs typeface="+mn-cs"/>
                        </a:rPr>
                        <a:t>Teachers consider how specific activities, or the delivery of content may need to be adjusted to ensure that pupils with SEND are able to access the materials and participate fully in the lesson.  </a:t>
                      </a:r>
                    </a:p>
                    <a:p>
                      <a:pPr rtl="0" fontAlgn="base"/>
                      <a:r>
                        <a:rPr lang="en-GB" sz="900" b="0" i="0" kern="1200" dirty="0">
                          <a:solidFill>
                            <a:schemeClr val="tx1"/>
                          </a:solidFill>
                          <a:effectLst/>
                          <a:latin typeface="+mn-lt"/>
                          <a:ea typeface="+mn-ea"/>
                          <a:cs typeface="+mn-cs"/>
                        </a:rPr>
                        <a:t>As a school, we follow the EEF’s ‘5-a-day’ Principles to improve SEND outcomes. These include: </a:t>
                      </a:r>
                    </a:p>
                    <a:p>
                      <a:pPr marL="171450" indent="-171450" rtl="0" fontAlgn="base">
                        <a:buFont typeface="Arial" panose="020B0604020202020204" pitchFamily="34" charset="0"/>
                        <a:buChar char="•"/>
                      </a:pPr>
                      <a:r>
                        <a:rPr lang="en-GB" sz="900" b="0" i="0" kern="1200" dirty="0">
                          <a:solidFill>
                            <a:schemeClr val="tx1"/>
                          </a:solidFill>
                          <a:effectLst/>
                          <a:latin typeface="+mn-lt"/>
                          <a:ea typeface="+mn-ea"/>
                          <a:cs typeface="+mn-cs"/>
                        </a:rPr>
                        <a:t>Explicit instruction </a:t>
                      </a:r>
                    </a:p>
                    <a:p>
                      <a:pPr marL="171450" indent="-171450" rtl="0" fontAlgn="base">
                        <a:buFont typeface="Arial" panose="020B0604020202020204" pitchFamily="34" charset="0"/>
                        <a:buChar char="•"/>
                      </a:pPr>
                      <a:r>
                        <a:rPr lang="en-GB" sz="900" b="0" i="0" kern="1200" dirty="0">
                          <a:solidFill>
                            <a:schemeClr val="tx1"/>
                          </a:solidFill>
                          <a:effectLst/>
                          <a:latin typeface="+mn-lt"/>
                          <a:ea typeface="+mn-ea"/>
                          <a:cs typeface="+mn-cs"/>
                        </a:rPr>
                        <a:t>Cognitive and metacognitive strategies </a:t>
                      </a:r>
                    </a:p>
                    <a:p>
                      <a:pPr marL="171450" indent="-171450" rtl="0" fontAlgn="base">
                        <a:buFont typeface="Arial" panose="020B0604020202020204" pitchFamily="34" charset="0"/>
                        <a:buChar char="•"/>
                      </a:pPr>
                      <a:r>
                        <a:rPr lang="en-GB" sz="900" b="0" i="0" kern="1200" dirty="0">
                          <a:solidFill>
                            <a:schemeClr val="tx1"/>
                          </a:solidFill>
                          <a:effectLst/>
                          <a:latin typeface="+mn-lt"/>
                          <a:ea typeface="+mn-ea"/>
                          <a:cs typeface="+mn-cs"/>
                        </a:rPr>
                        <a:t>Scaffolding </a:t>
                      </a:r>
                    </a:p>
                    <a:p>
                      <a:pPr marL="171450" indent="-171450" rtl="0" fontAlgn="base">
                        <a:buFont typeface="Arial" panose="020B0604020202020204" pitchFamily="34" charset="0"/>
                        <a:buChar char="•"/>
                      </a:pPr>
                      <a:r>
                        <a:rPr lang="en-GB" sz="900" b="0" i="0" kern="1200" dirty="0">
                          <a:solidFill>
                            <a:schemeClr val="tx1"/>
                          </a:solidFill>
                          <a:effectLst/>
                          <a:latin typeface="+mn-lt"/>
                          <a:ea typeface="+mn-ea"/>
                          <a:cs typeface="+mn-cs"/>
                        </a:rPr>
                        <a:t>Flexible grouping </a:t>
                      </a:r>
                    </a:p>
                    <a:p>
                      <a:pPr marL="171450" indent="-171450" rtl="0" fontAlgn="base">
                        <a:buFont typeface="Arial" panose="020B0604020202020204" pitchFamily="34" charset="0"/>
                        <a:buChar char="•"/>
                      </a:pPr>
                      <a:r>
                        <a:rPr lang="en-GB" sz="900" b="0" i="0" kern="1200" dirty="0">
                          <a:solidFill>
                            <a:schemeClr val="tx1"/>
                          </a:solidFill>
                          <a:effectLst/>
                          <a:latin typeface="+mn-lt"/>
                          <a:ea typeface="+mn-ea"/>
                          <a:cs typeface="+mn-cs"/>
                        </a:rPr>
                        <a:t>Use of technology </a:t>
                      </a:r>
                    </a:p>
                    <a:p>
                      <a:pPr rtl="0" fontAlgn="base"/>
                      <a:r>
                        <a:rPr lang="en-GB" sz="900" b="0" i="0" kern="1200" dirty="0">
                          <a:solidFill>
                            <a:schemeClr val="tx1"/>
                          </a:solidFill>
                          <a:effectLst/>
                          <a:latin typeface="+mn-lt"/>
                          <a:ea typeface="+mn-ea"/>
                          <a:cs typeface="+mn-cs"/>
                        </a:rPr>
                        <a:t>Teachers plan for the needs of their children through the use of dual knowledge notes, classified as ‘securing’ or ‘advancing’. ‘Securing’ resources strip back additional language to reduce cognitive load for children; ‘advancing’ resources stretch and challenge by providing depth in learning. </a:t>
                      </a:r>
                    </a:p>
                    <a:p>
                      <a:pPr rtl="0" fontAlgn="base"/>
                      <a:r>
                        <a:rPr lang="en-GB" sz="900" b="0" i="0" kern="1200" dirty="0">
                          <a:solidFill>
                            <a:schemeClr val="tx1"/>
                          </a:solidFill>
                          <a:effectLst/>
                          <a:latin typeface="+mn-lt"/>
                          <a:ea typeface="+mn-ea"/>
                          <a:cs typeface="+mn-cs"/>
                        </a:rPr>
                        <a:t>Pupils with language and communication difficulties may require additional visual prompts to help them understand what is expected of them. Some pupils may require individual task boards to enable them to follow a series of steps where a task has been broken down into smaller, more manageable</a:t>
                      </a:r>
                    </a:p>
                  </a:txBody>
                  <a:tcPr>
                    <a:solidFill>
                      <a:schemeClr val="bg1"/>
                    </a:solidFill>
                  </a:tcPr>
                </a:tc>
                <a:tc>
                  <a:txBody>
                    <a:bodyPr/>
                    <a:lstStyle/>
                    <a:p>
                      <a:pPr algn="ctr" rtl="0" fontAlgn="base"/>
                      <a:r>
                        <a:rPr lang="en-GB" sz="900" b="1" i="0" kern="1200" dirty="0">
                          <a:solidFill>
                            <a:schemeClr val="tx1"/>
                          </a:solidFill>
                          <a:effectLst/>
                          <a:latin typeface="+mn-lt"/>
                          <a:ea typeface="+mn-ea"/>
                          <a:cs typeface="+mn-cs"/>
                        </a:rPr>
                        <a:t>Assessment</a:t>
                      </a:r>
                      <a:r>
                        <a:rPr lang="en-GB" sz="900" b="0" i="0" kern="1200" dirty="0">
                          <a:solidFill>
                            <a:schemeClr val="tx1"/>
                          </a:solidFill>
                          <a:effectLst/>
                          <a:latin typeface="+mn-lt"/>
                          <a:ea typeface="+mn-ea"/>
                          <a:cs typeface="+mn-cs"/>
                        </a:rPr>
                        <a:t> </a:t>
                      </a:r>
                    </a:p>
                    <a:p>
                      <a:pPr rtl="0" fontAlgn="base"/>
                      <a:r>
                        <a:rPr lang="en-GB" sz="900" b="0" i="0" kern="1200" dirty="0">
                          <a:solidFill>
                            <a:schemeClr val="tx1"/>
                          </a:solidFill>
                          <a:effectLst/>
                          <a:latin typeface="+mn-lt"/>
                          <a:ea typeface="+mn-ea"/>
                          <a:cs typeface="+mn-cs"/>
                        </a:rPr>
                        <a:t>Assessment is both formative and at the point of learning, as well as summative to feed forward to the next point of contact </a:t>
                      </a:r>
                    </a:p>
                    <a:p>
                      <a:pPr rtl="0" fontAlgn="base"/>
                      <a:r>
                        <a:rPr lang="en-GB" sz="900" b="0" i="0" kern="1200" dirty="0">
                          <a:solidFill>
                            <a:schemeClr val="tx1"/>
                          </a:solidFill>
                          <a:effectLst/>
                          <a:latin typeface="+mn-lt"/>
                          <a:ea typeface="+mn-ea"/>
                          <a:cs typeface="+mn-cs"/>
                        </a:rPr>
                        <a:t>pupils will have.  </a:t>
                      </a:r>
                    </a:p>
                    <a:p>
                      <a:pPr rtl="0" fontAlgn="base"/>
                      <a:r>
                        <a:rPr lang="en-GB" sz="900" b="0" i="0" kern="1200" dirty="0">
                          <a:solidFill>
                            <a:schemeClr val="tx1"/>
                          </a:solidFill>
                          <a:effectLst/>
                          <a:latin typeface="+mn-lt"/>
                          <a:ea typeface="+mn-ea"/>
                          <a:cs typeface="+mn-cs"/>
                        </a:rPr>
                        <a:t>Assessment of Science takes many forms: </a:t>
                      </a:r>
                    </a:p>
                    <a:p>
                      <a:pPr rtl="0" fontAlgn="base"/>
                      <a:r>
                        <a:rPr lang="en-GB" sz="900" b="0" i="0" kern="1200" dirty="0">
                          <a:solidFill>
                            <a:schemeClr val="tx1"/>
                          </a:solidFill>
                          <a:effectLst/>
                          <a:latin typeface="+mn-lt"/>
                          <a:ea typeface="+mn-ea"/>
                          <a:cs typeface="+mn-cs"/>
                        </a:rPr>
                        <a:t>Formative outcomes from cumulative quizzing </a:t>
                      </a:r>
                    </a:p>
                    <a:p>
                      <a:pPr rtl="0" fontAlgn="base"/>
                      <a:r>
                        <a:rPr lang="en-GB" sz="900" b="0" i="0" kern="1200" dirty="0">
                          <a:solidFill>
                            <a:schemeClr val="tx1"/>
                          </a:solidFill>
                          <a:effectLst/>
                          <a:latin typeface="+mn-lt"/>
                          <a:ea typeface="+mn-ea"/>
                          <a:cs typeface="+mn-cs"/>
                        </a:rPr>
                        <a:t>Summative outcomes from cumulative quizzing </a:t>
                      </a:r>
                    </a:p>
                    <a:p>
                      <a:pPr rtl="0" fontAlgn="base"/>
                      <a:r>
                        <a:rPr lang="en-GB" sz="900" b="0" i="0" kern="1200" dirty="0">
                          <a:solidFill>
                            <a:schemeClr val="tx1"/>
                          </a:solidFill>
                          <a:effectLst/>
                          <a:latin typeface="+mn-lt"/>
                          <a:ea typeface="+mn-ea"/>
                          <a:cs typeface="+mn-cs"/>
                        </a:rPr>
                        <a:t>Pupil Book Study </a:t>
                      </a:r>
                    </a:p>
                    <a:p>
                      <a:pPr rtl="0" fontAlgn="base"/>
                      <a:r>
                        <a:rPr lang="en-GB" sz="900" b="0" i="0" kern="1200" dirty="0">
                          <a:solidFill>
                            <a:schemeClr val="tx1"/>
                          </a:solidFill>
                          <a:effectLst/>
                          <a:latin typeface="+mn-lt"/>
                          <a:ea typeface="+mn-ea"/>
                          <a:cs typeface="+mn-cs"/>
                        </a:rPr>
                        <a:t>Structured assessment tasks (e.g. double-page spreads) </a:t>
                      </a:r>
                    </a:p>
                    <a:p>
                      <a:pPr rtl="0" fontAlgn="base"/>
                      <a:r>
                        <a:rPr lang="en-GB" sz="900" b="0" i="0" kern="1200" dirty="0">
                          <a:solidFill>
                            <a:schemeClr val="tx1"/>
                          </a:solidFill>
                          <a:effectLst/>
                          <a:latin typeface="+mn-lt"/>
                          <a:ea typeface="+mn-ea"/>
                          <a:cs typeface="+mn-cs"/>
                        </a:rPr>
                        <a:t>Study Summary Assessments to identify pupils who require support or who ‘standout’ </a:t>
                      </a:r>
                    </a:p>
                    <a:p>
                      <a:pPr rtl="0" fontAlgn="base"/>
                      <a:r>
                        <a:rPr lang="en-GB" sz="900" b="0" i="0" kern="1200" dirty="0">
                          <a:solidFill>
                            <a:schemeClr val="tx1"/>
                          </a:solidFill>
                          <a:effectLst/>
                          <a:latin typeface="+mn-lt"/>
                          <a:ea typeface="+mn-ea"/>
                          <a:cs typeface="+mn-cs"/>
                        </a:rPr>
                        <a:t>Evidence points towards feedback being most impactful as near to the point of learning as possible. That is why the 6 phases of a lesson allows teachers the space to listen, watch and interact to intelligently give feedback at the point of learning. Feedback, quizzes, thinking hard tasks and structured assessment tasks all contribute towards the bigger picture of how well pupils retain and remember the content. </a:t>
                      </a:r>
                    </a:p>
                    <a:p>
                      <a:pPr algn="l"/>
                      <a:endParaRPr lang="en-GB" sz="800" b="0" dirty="0">
                        <a:solidFill>
                          <a:srgbClr val="44375E"/>
                        </a:solidFill>
                      </a:endParaRPr>
                    </a:p>
                  </a:txBody>
                  <a:tcPr>
                    <a:solidFill>
                      <a:schemeClr val="bg1"/>
                    </a:solidFill>
                  </a:tcPr>
                </a:tc>
                <a:extLst>
                  <a:ext uri="{0D108BD9-81ED-4DB2-BD59-A6C34878D82A}">
                    <a16:rowId xmlns:a16="http://schemas.microsoft.com/office/drawing/2014/main" val="1127961494"/>
                  </a:ext>
                </a:extLst>
              </a:tr>
              <a:tr h="2477360">
                <a:tc gridSpan="2">
                  <a:txBody>
                    <a:bodyPr/>
                    <a:lstStyle/>
                    <a:p>
                      <a:pPr algn="ctr" rtl="0" fontAlgn="base"/>
                      <a:r>
                        <a:rPr lang="en-GB" sz="800" b="1" i="0" kern="1200" dirty="0">
                          <a:solidFill>
                            <a:schemeClr val="tx1"/>
                          </a:solidFill>
                          <a:effectLst/>
                          <a:latin typeface="+mn-lt"/>
                          <a:ea typeface="+mn-ea"/>
                          <a:cs typeface="+mn-cs"/>
                        </a:rPr>
                        <a:t>Curriculum Narrative</a:t>
                      </a:r>
                      <a:r>
                        <a:rPr lang="en-GB" sz="800" b="0" i="0" kern="1200" dirty="0">
                          <a:solidFill>
                            <a:schemeClr val="tx1"/>
                          </a:solidFill>
                          <a:effectLst/>
                          <a:latin typeface="+mn-lt"/>
                          <a:ea typeface="+mn-ea"/>
                          <a:cs typeface="+mn-cs"/>
                        </a:rPr>
                        <a:t> </a:t>
                      </a:r>
                    </a:p>
                    <a:p>
                      <a:pPr lvl="0" algn="ctr">
                        <a:buNone/>
                      </a:pPr>
                      <a:endParaRPr lang="en-GB" sz="800" b="0" i="0" kern="1200" dirty="0">
                        <a:solidFill>
                          <a:schemeClr val="tx1"/>
                        </a:solidFill>
                        <a:effectLst/>
                        <a:latin typeface="+mn-lt"/>
                        <a:ea typeface="+mn-ea"/>
                        <a:cs typeface="+mn-cs"/>
                      </a:endParaRPr>
                    </a:p>
                    <a:p>
                      <a:pPr rtl="0" fontAlgn="base"/>
                      <a:r>
                        <a:rPr lang="en-GB" sz="800" b="1" i="0" kern="1200" dirty="0">
                          <a:solidFill>
                            <a:schemeClr val="tx1"/>
                          </a:solidFill>
                          <a:effectLst/>
                          <a:latin typeface="+mn-lt"/>
                          <a:ea typeface="+mn-ea"/>
                          <a:cs typeface="+mn-cs"/>
                        </a:rPr>
                        <a:t>EYFS – </a:t>
                      </a:r>
                      <a:r>
                        <a:rPr lang="en-GB" sz="800" b="0" i="0" kern="1200" dirty="0">
                          <a:solidFill>
                            <a:schemeClr val="tx1"/>
                          </a:solidFill>
                          <a:effectLst/>
                          <a:latin typeface="+mn-lt"/>
                          <a:ea typeface="+mn-ea"/>
                          <a:cs typeface="+mn-cs"/>
                        </a:rPr>
                        <a:t>Children begin their scientific studies through the ‘Understanding the World’ strand of the Development Matters Framework. This incorporates learning around materials, seasonal changes and the natural world around them. </a:t>
                      </a:r>
                    </a:p>
                    <a:p>
                      <a:pPr rtl="0" fontAlgn="base"/>
                      <a:r>
                        <a:rPr lang="en-GB" sz="800" b="1" i="0" kern="1200" dirty="0">
                          <a:solidFill>
                            <a:schemeClr val="tx1"/>
                          </a:solidFill>
                          <a:effectLst/>
                          <a:latin typeface="+mn-lt"/>
                          <a:ea typeface="+mn-ea"/>
                          <a:cs typeface="+mn-cs"/>
                        </a:rPr>
                        <a:t>Key Stage 1 – </a:t>
                      </a:r>
                      <a:r>
                        <a:rPr lang="en-GB" sz="800" b="0" i="0" kern="1200" dirty="0">
                          <a:solidFill>
                            <a:schemeClr val="tx1"/>
                          </a:solidFill>
                          <a:effectLst/>
                          <a:latin typeface="+mn-lt"/>
                          <a:ea typeface="+mn-ea"/>
                          <a:cs typeface="+mn-cs"/>
                        </a:rPr>
                        <a:t>To begin, children build on their learning in EYFS around seasonal changes by exploring the features of each season. They begin to learn about the features of plants, trees and animals, enabling the development of scientific enquiry through identification and classification. Knowledge of materials is also built upon by exploring their properties. In Year 1, there are many opportunities provided for children to revisit and strengthen prior learning. When in Year 2, children enhance their knowledge of living things when they learn about what animals and plants need to survive and grow. Year 2 children also use prior knowledge of materials to understand why certain materials are used for a particular purpose. </a:t>
                      </a:r>
                    </a:p>
                    <a:p>
                      <a:pPr rtl="0" fontAlgn="base"/>
                      <a:r>
                        <a:rPr lang="en-GB" sz="800" b="1" i="0" kern="1200" dirty="0">
                          <a:solidFill>
                            <a:schemeClr val="tx1"/>
                          </a:solidFill>
                          <a:effectLst/>
                          <a:latin typeface="+mn-lt"/>
                          <a:ea typeface="+mn-ea"/>
                          <a:cs typeface="+mn-cs"/>
                        </a:rPr>
                        <a:t>Key Stage 2</a:t>
                      </a:r>
                      <a:r>
                        <a:rPr lang="en-GB" sz="800" b="0" i="0" kern="1200" dirty="0">
                          <a:solidFill>
                            <a:schemeClr val="tx1"/>
                          </a:solidFill>
                          <a:effectLst/>
                          <a:latin typeface="+mn-lt"/>
                          <a:ea typeface="+mn-ea"/>
                          <a:cs typeface="+mn-cs"/>
                        </a:rPr>
                        <a:t> – Pupils begin KS2 by exploring the process behind the formation of rocks and their relevance in the formation of fossils, necessary for understanding the evidence behind the theory of evolution at the end of KS2. Children learn about the composition of the body and how this helps with movement and important life processes. The concept of light is explored through the study of shadows, before knowledge of how plants survive and reproduce is developed. In Year 4, children use knowledge of living things from KS2 to classify animals into groups, applying scientific methods such as taxonomy. States of matter are explored in detail, as children understand how the smallest building blocks of matter play a role in the world around us. Furthermore, previous knowledge of the human body is built upon when studying the processes of digestion. Then, children explore two areas within physics as they construct new learning about electricity – which is build upon in Year 6 – and sound. In Upper Key Stage 2, children learn about reversible and irreversible changes, how the human body changes as it ages and they study the relevance and impact of forces. Space is introduced for the first time in Year 5 as the children explore the organisation of the Solar System and its effect on our Earth. Classification is revisited in Year 6, allowing for stronger connections to be made with learning in Year 4, before deepening knowledge around the features of other groups of living things. Studies of how light travels, the impact of electrical components and the circulatory system build upon learning from Lower Key Stage 2. Finally, children in Year 6 explore one of the most influential scientific theories – Evolution – and how evidence plays a huge role in proving scientific theory. </a:t>
                      </a:r>
                      <a:r>
                        <a:rPr lang="en-GB" sz="1800" b="0" i="0" kern="1200" dirty="0">
                          <a:solidFill>
                            <a:schemeClr val="tx1"/>
                          </a:solidFill>
                          <a:effectLst/>
                          <a:latin typeface="+mn-lt"/>
                          <a:ea typeface="+mn-ea"/>
                          <a:cs typeface="+mn-cs"/>
                        </a:rPr>
                        <a:t> </a:t>
                      </a:r>
                    </a:p>
                    <a:p>
                      <a:pPr algn="l"/>
                      <a:endParaRPr lang="en-GB" sz="800" dirty="0">
                        <a:solidFill>
                          <a:srgbClr val="44375E"/>
                        </a:solidFill>
                      </a:endParaRPr>
                    </a:p>
                  </a:txBody>
                  <a:tcPr/>
                </a:tc>
                <a:tc hMerge="1">
                  <a:txBody>
                    <a:bodyPr/>
                    <a:lstStyle/>
                    <a:p>
                      <a:endParaRPr lang="en-GB"/>
                    </a:p>
                  </a:txBody>
                  <a:tcPr/>
                </a:tc>
                <a:extLst>
                  <a:ext uri="{0D108BD9-81ED-4DB2-BD59-A6C34878D82A}">
                    <a16:rowId xmlns:a16="http://schemas.microsoft.com/office/drawing/2014/main" val="3040461112"/>
                  </a:ext>
                </a:extLst>
              </a:tr>
            </a:tbl>
          </a:graphicData>
        </a:graphic>
      </p:graphicFrame>
      <p:pic>
        <p:nvPicPr>
          <p:cNvPr id="7" name="Picture 12">
            <a:extLst>
              <a:ext uri="{FF2B5EF4-FFF2-40B4-BE49-F238E27FC236}">
                <a16:creationId xmlns:a16="http://schemas.microsoft.com/office/drawing/2014/main" id="{E930B242-711F-44D1-B486-FF93AF96D18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5564"/>
          <a:stretch>
            <a:fillRect/>
          </a:stretch>
        </p:blipFill>
        <p:spPr bwMode="auto">
          <a:xfrm>
            <a:off x="8416109" y="71059"/>
            <a:ext cx="1228293" cy="8866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2134938"/>
      </p:ext>
    </p:extLst>
  </p:cSld>
  <p:clrMapOvr>
    <a:masterClrMapping/>
  </p:clrMapOvr>
</p:sld>
</file>

<file path=ppt/theme/theme1.xml><?xml version="1.0" encoding="utf-8"?>
<a:theme xmlns:a="http://schemas.openxmlformats.org/drawingml/2006/main" name="Custom Design">
  <a:themeElements>
    <a:clrScheme name="United Curriculum Palette">
      <a:dk1>
        <a:sysClr val="windowText" lastClr="000000"/>
      </a:dk1>
      <a:lt1>
        <a:srgbClr val="FFFFFF"/>
      </a:lt1>
      <a:dk2>
        <a:srgbClr val="808080"/>
      </a:dk2>
      <a:lt2>
        <a:srgbClr val="E6E6E6"/>
      </a:lt2>
      <a:accent1>
        <a:srgbClr val="FFFFEF"/>
      </a:accent1>
      <a:accent2>
        <a:srgbClr val="4E83BE"/>
      </a:accent2>
      <a:accent3>
        <a:srgbClr val="D17E3F"/>
      </a:accent3>
      <a:accent4>
        <a:srgbClr val="8262A6"/>
      </a:accent4>
      <a:accent5>
        <a:srgbClr val="C35993"/>
      </a:accent5>
      <a:accent6>
        <a:srgbClr val="D55D5D"/>
      </a:accent6>
      <a:hlink>
        <a:srgbClr val="3E9C64"/>
      </a:hlink>
      <a:folHlink>
        <a:srgbClr val="C2AD30"/>
      </a:folHlink>
    </a:clrScheme>
    <a:fontScheme name="Custom 1">
      <a:majorFont>
        <a:latin typeface="United Curriculum"/>
        <a:ea typeface=""/>
        <a:cs typeface=""/>
      </a:majorFont>
      <a:minorFont>
        <a:latin typeface="United Curricul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9db3969-71b0-4bad-a133-52bb6e34547a">
      <UserInfo>
        <DisplayName>Mark Stephenson</DisplayName>
        <AccountId>31</AccountId>
        <AccountType/>
      </UserInfo>
      <UserInfo>
        <DisplayName>Jessica Quinn</DisplayName>
        <AccountId>345</AccountId>
        <AccountType/>
      </UserInfo>
      <UserInfo>
        <DisplayName>Jennie Murray</DisplayName>
        <AccountId>1246</AccountId>
        <AccountType/>
      </UserInfo>
      <UserInfo>
        <DisplayName>Charlie Cutler</DisplayName>
        <AccountId>30</AccountId>
        <AccountType/>
      </UserInfo>
    </SharedWithUsers>
    <TaxCatchAll xmlns="c9db3969-71b0-4bad-a133-52bb6e34547a" xsi:nil="true"/>
    <lcf76f155ced4ddcb4097134ff3c332f xmlns="b36dee24-68ef-45c4-a92c-1fee0fb616a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2B27ABF5B53B4C8A520BB72014BC20" ma:contentTypeVersion="19" ma:contentTypeDescription="Create a new document." ma:contentTypeScope="" ma:versionID="f5a687ecb4e865acf425f3deeb6fec43">
  <xsd:schema xmlns:xsd="http://www.w3.org/2001/XMLSchema" xmlns:xs="http://www.w3.org/2001/XMLSchema" xmlns:p="http://schemas.microsoft.com/office/2006/metadata/properties" xmlns:ns2="b36dee24-68ef-45c4-a92c-1fee0fb616a1" xmlns:ns3="c9db3969-71b0-4bad-a133-52bb6e34547a" targetNamespace="http://schemas.microsoft.com/office/2006/metadata/properties" ma:root="true" ma:fieldsID="76eb125e69196153eb56abbcd63b8bae" ns2:_="" ns3:_="">
    <xsd:import namespace="b36dee24-68ef-45c4-a92c-1fee0fb616a1"/>
    <xsd:import namespace="c9db3969-71b0-4bad-a133-52bb6e34547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6dee24-68ef-45c4-a92c-1fee0fb616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6e671c-0acf-4370-a239-7e2946f944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db3969-71b0-4bad-a133-52bb6e34547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e88cbd7-ce5b-4a57-bf33-1375b96da1a6}" ma:internalName="TaxCatchAll" ma:showField="CatchAllData" ma:web="c9db3969-71b0-4bad-a133-52bb6e3454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20F8DA-C4FB-4450-BACC-F5A742E79B9F}">
  <ds:schemaRefs>
    <ds:schemaRef ds:uri="http://purl.org/dc/dcmitype/"/>
    <ds:schemaRef ds:uri="http://schemas.microsoft.com/office/2006/documentManagement/types"/>
    <ds:schemaRef ds:uri="fcc45fca-495b-42d3-adae-d98dfc69d100"/>
    <ds:schemaRef ds:uri="http://purl.org/dc/terms/"/>
    <ds:schemaRef ds:uri="http://schemas.microsoft.com/office/infopath/2007/PartnerControls"/>
    <ds:schemaRef ds:uri="http://schemas.openxmlformats.org/package/2006/metadata/core-properties"/>
    <ds:schemaRef ds:uri="http://purl.org/dc/elements/1.1/"/>
    <ds:schemaRef ds:uri="b6007648-e4c6-42fd-a70f-5914349d5e6b"/>
    <ds:schemaRef ds:uri="http://schemas.microsoft.com/office/2006/metadata/properties"/>
    <ds:schemaRef ds:uri="http://www.w3.org/XML/1998/namespace"/>
    <ds:schemaRef ds:uri="c9db3969-71b0-4bad-a133-52bb6e34547a"/>
    <ds:schemaRef ds:uri="b36dee24-68ef-45c4-a92c-1fee0fb616a1"/>
  </ds:schemaRefs>
</ds:datastoreItem>
</file>

<file path=customXml/itemProps2.xml><?xml version="1.0" encoding="utf-8"?>
<ds:datastoreItem xmlns:ds="http://schemas.openxmlformats.org/officeDocument/2006/customXml" ds:itemID="{FF2A31F0-0284-4FFD-850E-478562CD718B}">
  <ds:schemaRefs>
    <ds:schemaRef ds:uri="http://schemas.microsoft.com/sharepoint/v3/contenttype/forms"/>
  </ds:schemaRefs>
</ds:datastoreItem>
</file>

<file path=customXml/itemProps3.xml><?xml version="1.0" encoding="utf-8"?>
<ds:datastoreItem xmlns:ds="http://schemas.openxmlformats.org/officeDocument/2006/customXml" ds:itemID="{3393E1A6-D521-45A8-979F-7D601BCA8B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6dee24-68ef-45c4-a92c-1fee0fb616a1"/>
    <ds:schemaRef ds:uri="c9db3969-71b0-4bad-a133-52bb6e3454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461</TotalTime>
  <Words>1528</Words>
  <Application>Microsoft Office PowerPoint</Application>
  <PresentationFormat>A4 Paper (210x297 mm)</PresentationFormat>
  <Paragraphs>102</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Custom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L Jupe</cp:lastModifiedBy>
  <cp:revision>55</cp:revision>
  <dcterms:created xsi:type="dcterms:W3CDTF">2021-04-22T13:12:58Z</dcterms:created>
  <dcterms:modified xsi:type="dcterms:W3CDTF">2025-11-14T11:21:21Z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0x010100472B27ABF5B53B4C8A520BB72014BC20</vt:lpwstr>
  </property>
  <property fmtid="{D5CDD505-2E9C-101B-9397-08002B2CF9AE}" pid="3" name="MediaServiceImageTags">
    <vt:lpwstr/>
  </property>
</Properties>
</file>